
<file path=[Content_Types].xml><?xml version="1.0" encoding="utf-8"?>
<Types xmlns="http://schemas.openxmlformats.org/package/2006/content-types">
  <Default Extension="xml" ContentType="application/vnd.openxmlformats-officedocument.presentationml.presentation.main+xml"/>
  <Default Extension="fntdata" ContentType="application/x-fontdata"/>
  <Default Extension="png" ContentType="image/png"/>
  <Default Extension="rels" ContentType="application/vnd.openxmlformats-package.relationships+xml"/>
  <Override PartName="/ppt/notesMasters/notesMaster1.xml" ContentType="application/vnd.openxmlformats-officedocument.presentationml.notesMaster+xml"/>
  <Override PartName="/ppt/notesMasters/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theme/theme2.xml" ContentType="application/vnd.openxmlformats-officedocument.theme+xml"/>
  <Override PartName="/ppt/slideLayouts/slideLayout2.xml" ContentType="application/vnd.openxmlformats-officedocument.presentationml.slideLayout+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Masters/slideMaster2.xml" ContentType="application/vnd.openxmlformats-officedocument.presentationml.slideMaster+xml"/>
  <Override PartName="/ppt/slideMasters/theme/theme3.xml" ContentType="application/vnd.openxmlformats-officedocument.theme+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40.xml" ContentType="application/vnd.openxmlformats-officedocument.presentationml.notesSlide+xml"/>
  <Override PartName="/ppt/slides/slide41.xml" ContentType="application/vnd.openxmlformats-officedocument.presentationml.slide+xml"/>
  <Override PartName="/ppt/notesSlides/notesSlide41.xml" ContentType="application/vnd.openxmlformats-officedocument.presentationml.notesSlide+xml"/>
  <Override PartName="/ppt/slides/slide42.xml" ContentType="application/vnd.openxmlformats-officedocument.presentationml.slide+xml"/>
  <Override PartName="/ppt/notesSlides/notesSlide42.xml" ContentType="application/vnd.openxmlformats-officedocument.presentationml.notesSlide+xml"/>
  <Override PartName="/ppt/slides/slide43.xml" ContentType="application/vnd.openxmlformats-officedocument.presentationml.slide+xml"/>
  <Override PartName="/ppt/notesSlides/notesSlide43.xml" ContentType="application/vnd.openxmlformats-officedocument.presentationml.notesSlide+xml"/>
  <Override PartName="/ppt/slides/slide44.xml" ContentType="application/vnd.openxmlformats-officedocument.presentationml.slide+xml"/>
  <Override PartName="/ppt/notesSlides/notesSlide44.xml" ContentType="application/vnd.openxmlformats-officedocument.presentationml.notesSlide+xml"/>
  <Override PartName="/ppt/slides/slide45.xml" ContentType="application/vnd.openxmlformats-officedocument.presentationml.slide+xml"/>
  <Override PartName="/ppt/notesSlides/notesSlide45.xml" ContentType="application/vnd.openxmlformats-officedocument.presentationml.notesSlide+xml"/>
  <Override PartName="/ppt/slides/slide46.xml" ContentType="application/vnd.openxmlformats-officedocument.presentationml.slide+xml"/>
  <Override PartName="/ppt/notesSlides/notesSlide46.xml" ContentType="application/vnd.openxmlformats-officedocument.presentationml.notesSlide+xml"/>
  <Override PartName="/ppt/slides/slide47.xml" ContentType="application/vnd.openxmlformats-officedocument.presentationml.slide+xml"/>
  <Override PartName="/ppt/notesSlides/notesSlide47.xml" ContentType="application/vnd.openxmlformats-officedocument.presentationml.notesSlide+xml"/>
  <Override PartName="/ppt/slides/slide48.xml" ContentType="application/vnd.openxmlformats-officedocument.presentationml.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e9add5ac2e1141a3" /><Relationship Type="http://schemas.openxmlformats.org/package/2006/relationships/metadata/core-properties" Target="/docProps/core.xml" Id="R4125d82d92a344a8" /><Relationship Type="http://schemas.openxmlformats.org/officeDocument/2006/relationships/extended-properties" Target="/docProps/app.xml" Id="R610ce98d4a904d3b"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63629c2d08e34063"/>
    <p:sldMasterId id="2147483651" r:id="Reb3b6f1cdff749f1"/>
  </p:sldMasterIdLst>
  <p:notesMasterIdLst>
    <p:notesMasterId r:id="R512a223c22cd4ea3"/>
  </p:notesMasterIdLst>
  <p:sldIdLst>
    <p:sldId id="256" r:id="R86f74ce3018c45cc"/>
    <p:sldId id="257" r:id="R874b4b00e2154670"/>
    <p:sldId id="258" r:id="Rc5a4e65d9e0b4029"/>
    <p:sldId id="259" r:id="R99270d480cbc4e91"/>
    <p:sldId id="260" r:id="R6241c55908014c14"/>
    <p:sldId id="261" r:id="Rbcd942bff02a49b2"/>
    <p:sldId id="262" r:id="Re82a81ffdd7542af"/>
    <p:sldId id="263" r:id="Rc1ea655e85d3435e"/>
    <p:sldId id="264" r:id="Rb39872a98fb04857"/>
    <p:sldId id="265" r:id="R03faf22b878348f5"/>
    <p:sldId id="266" r:id="R74cb71f1c6b649d8"/>
    <p:sldId id="267" r:id="R9bf532e6ce464c41"/>
    <p:sldId id="268" r:id="R0c5716a97a674f09"/>
    <p:sldId id="269" r:id="Rfe331c5307b84efa"/>
    <p:sldId id="270" r:id="R718e16e877494f3d"/>
    <p:sldId id="271" r:id="R4b2de392ac714f6a"/>
    <p:sldId id="272" r:id="R35208ac01068418a"/>
    <p:sldId id="273" r:id="R8a28205d90534345"/>
    <p:sldId id="274" r:id="Rdf90c90e216e4b2b"/>
    <p:sldId id="275" r:id="R9077b13175d441f2"/>
    <p:sldId id="276" r:id="R51a06b1684a84d36"/>
    <p:sldId id="277" r:id="R727c43d28e5f41c1"/>
    <p:sldId id="278" r:id="R8e7961f706d94b43"/>
    <p:sldId id="279" r:id="R257cabe96694446a"/>
    <p:sldId id="280" r:id="R64a373c3310b4431"/>
    <p:sldId id="281" r:id="Rc6fe62e588124ec6"/>
    <p:sldId id="282" r:id="R2ca00427d88b4e1e"/>
    <p:sldId id="283" r:id="R08c97f18121b42ad"/>
    <p:sldId id="284" r:id="Ra3c5773cbe7b4e16"/>
    <p:sldId id="285" r:id="R837895ae20f84c9e"/>
    <p:sldId id="286" r:id="Rded0a4586a85472e"/>
    <p:sldId id="287" r:id="R6e93d2ce64fd45a8"/>
    <p:sldId id="288" r:id="R9ae2bad794cd45e1"/>
    <p:sldId id="289" r:id="R755a33793d0e410f"/>
    <p:sldId id="290" r:id="Ref24491d1e8640c4"/>
    <p:sldId id="291" r:id="R86937a19dc794550"/>
    <p:sldId id="292" r:id="Ra647456bf672423b"/>
    <p:sldId id="293" r:id="R023831133aa94937"/>
    <p:sldId id="294" r:id="Rd69e0182c10b4d21"/>
    <p:sldId id="295" r:id="Reb66bac738c54674"/>
    <p:sldId id="296" r:id="R7335bbeb7b184d2d"/>
    <p:sldId id="297" r:id="Rd8eb2003c75443b3"/>
    <p:sldId id="298" r:id="Re51d9ef5408846f2"/>
    <p:sldId id="299" r:id="R3ccac798855740b3"/>
    <p:sldId id="300" r:id="R0e2a4e540ee74acc"/>
    <p:sldId id="301" r:id="R61d15adb9520463c"/>
    <p:sldId id="302" r:id="Re852706130b74340"/>
    <p:sldId id="303" r:id="R31d8991628b74334"/>
  </p:sldIdLst>
  <p:sldSz cx="14630400" cy="8229600"/>
  <p:notesSz cx="8229600" cy="14630400"/>
  <p:embeddedFontLst>
    <p:embeddedFont>
      <p:font typeface="Platypi Medium"/>
      <p:regular r:id="rcId77ef9879f9ac4161"/>
    </p:embeddedFont>
    <p:embeddedFont>
      <p:font typeface="Platypi Medium"/>
      <p:regular r:id="rcId030765fa50fe4209"/>
    </p:embeddedFont>
    <p:embeddedFont>
      <p:font typeface="Platypi Medium"/>
      <p:regular r:id="rcId36ffe3b92dad4479"/>
    </p:embeddedFont>
    <p:embeddedFont>
      <p:font typeface="Platypi Medium"/>
      <p:regular r:id="rcId91792f4982924604"/>
    </p:embeddedFont>
    <p:embeddedFont>
      <p:font typeface="Source Serif 4"/>
      <p:regular r:id="rcId8784ffbc994349be"/>
    </p:embeddedFont>
    <p:embeddedFont>
      <p:font typeface="Source Serif 4"/>
      <p:regular r:id="rcIdbdb47631f63649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font" Target="/ppt/fonts/font.fntdata" Id="rcId77ef9879f9ac4161" /><Relationship Type="http://schemas.openxmlformats.org/officeDocument/2006/relationships/font" Target="/ppt/fonts/font2.fntdata" Id="rcId030765fa50fe4209" /><Relationship Type="http://schemas.openxmlformats.org/officeDocument/2006/relationships/font" Target="/ppt/fonts/font3.fntdata" Id="rcId36ffe3b92dad4479" /><Relationship Type="http://schemas.openxmlformats.org/officeDocument/2006/relationships/font" Target="/ppt/fonts/font4.fntdata" Id="rcId91792f4982924604" /><Relationship Type="http://schemas.openxmlformats.org/officeDocument/2006/relationships/font" Target="/ppt/fonts/font5.fntdata" Id="rcId8784ffbc994349be" /><Relationship Type="http://schemas.openxmlformats.org/officeDocument/2006/relationships/font" Target="/ppt/fonts/font6.fntdata" Id="rcIdbdb47631f6364928" /><Relationship Type="http://schemas.openxmlformats.org/officeDocument/2006/relationships/notesMaster" Target="/ppt/notesMasters/notesMaster1.xml" Id="R512a223c22cd4ea3" /><Relationship Type="http://schemas.openxmlformats.org/officeDocument/2006/relationships/presProps" Target="/ppt/presProps.xml" Id="Rf4c75cd5bbc84aaf" /><Relationship Type="http://schemas.openxmlformats.org/officeDocument/2006/relationships/viewProps" Target="/ppt/viewProps.xml" Id="R26df26333cb24620" /><Relationship Type="http://schemas.openxmlformats.org/officeDocument/2006/relationships/slideMaster" Target="/ppt/slideMasters/slideMaster1.xml" Id="R63629c2d08e34063" /><Relationship Type="http://schemas.openxmlformats.org/officeDocument/2006/relationships/theme" Target="/ppt/slideMasters/theme/theme2.xml" Id="R0744710797fc4a8f" /><Relationship Type="http://schemas.openxmlformats.org/officeDocument/2006/relationships/slide" Target="/ppt/slides/slide1.xml" Id="R86f74ce3018c45cc" /><Relationship Type="http://schemas.openxmlformats.org/officeDocument/2006/relationships/slide" Target="/ppt/slides/slide2.xml" Id="R874b4b00e2154670" /><Relationship Type="http://schemas.openxmlformats.org/officeDocument/2006/relationships/slide" Target="/ppt/slides/slide3.xml" Id="Rc5a4e65d9e0b4029" /><Relationship Type="http://schemas.openxmlformats.org/officeDocument/2006/relationships/slide" Target="/ppt/slides/slide4.xml" Id="R99270d480cbc4e91" /><Relationship Type="http://schemas.openxmlformats.org/officeDocument/2006/relationships/slide" Target="/ppt/slides/slide5.xml" Id="R6241c55908014c14" /><Relationship Type="http://schemas.openxmlformats.org/officeDocument/2006/relationships/slide" Target="/ppt/slides/slide6.xml" Id="Rbcd942bff02a49b2" /><Relationship Type="http://schemas.openxmlformats.org/officeDocument/2006/relationships/slide" Target="/ppt/slides/slide7.xml" Id="Re82a81ffdd7542af" /><Relationship Type="http://schemas.openxmlformats.org/officeDocument/2006/relationships/slide" Target="/ppt/slides/slide8.xml" Id="Rc1ea655e85d3435e" /><Relationship Type="http://schemas.openxmlformats.org/officeDocument/2006/relationships/slide" Target="/ppt/slides/slide9.xml" Id="Rb39872a98fb04857" /><Relationship Type="http://schemas.openxmlformats.org/officeDocument/2006/relationships/slide" Target="/ppt/slides/slide10.xml" Id="R03faf22b878348f5" /><Relationship Type="http://schemas.openxmlformats.org/officeDocument/2006/relationships/slide" Target="/ppt/slides/slide11.xml" Id="R74cb71f1c6b649d8" /><Relationship Type="http://schemas.openxmlformats.org/officeDocument/2006/relationships/slide" Target="/ppt/slides/slide12.xml" Id="R9bf532e6ce464c41" /><Relationship Type="http://schemas.openxmlformats.org/officeDocument/2006/relationships/slide" Target="/ppt/slides/slide13.xml" Id="R0c5716a97a674f09" /><Relationship Type="http://schemas.openxmlformats.org/officeDocument/2006/relationships/slide" Target="/ppt/slides/slide14.xml" Id="Rfe331c5307b84efa" /><Relationship Type="http://schemas.openxmlformats.org/officeDocument/2006/relationships/slide" Target="/ppt/slides/slide15.xml" Id="R718e16e877494f3d" /><Relationship Type="http://schemas.openxmlformats.org/officeDocument/2006/relationships/slide" Target="/ppt/slides/slide16.xml" Id="R4b2de392ac714f6a" /><Relationship Type="http://schemas.openxmlformats.org/officeDocument/2006/relationships/slide" Target="/ppt/slides/slide17.xml" Id="R35208ac01068418a" /><Relationship Type="http://schemas.openxmlformats.org/officeDocument/2006/relationships/slide" Target="/ppt/slides/slide18.xml" Id="R8a28205d90534345" /><Relationship Type="http://schemas.openxmlformats.org/officeDocument/2006/relationships/slide" Target="/ppt/slides/slide19.xml" Id="Rdf90c90e216e4b2b" /><Relationship Type="http://schemas.openxmlformats.org/officeDocument/2006/relationships/slide" Target="/ppt/slides/slide20.xml" Id="R9077b13175d441f2" /><Relationship Type="http://schemas.openxmlformats.org/officeDocument/2006/relationships/slide" Target="/ppt/slides/slide21.xml" Id="R51a06b1684a84d36" /><Relationship Type="http://schemas.openxmlformats.org/officeDocument/2006/relationships/slide" Target="/ppt/slides/slide22.xml" Id="R727c43d28e5f41c1" /><Relationship Type="http://schemas.openxmlformats.org/officeDocument/2006/relationships/slide" Target="/ppt/slides/slide23.xml" Id="R8e7961f706d94b43" /><Relationship Type="http://schemas.openxmlformats.org/officeDocument/2006/relationships/slide" Target="/ppt/slides/slide24.xml" Id="R257cabe96694446a" /><Relationship Type="http://schemas.openxmlformats.org/officeDocument/2006/relationships/slide" Target="/ppt/slides/slide25.xml" Id="R64a373c3310b4431" /><Relationship Type="http://schemas.openxmlformats.org/officeDocument/2006/relationships/slide" Target="/ppt/slides/slide26.xml" Id="Rc6fe62e588124ec6" /><Relationship Type="http://schemas.openxmlformats.org/officeDocument/2006/relationships/slide" Target="/ppt/slides/slide27.xml" Id="R2ca00427d88b4e1e" /><Relationship Type="http://schemas.openxmlformats.org/officeDocument/2006/relationships/slide" Target="/ppt/slides/slide28.xml" Id="R08c97f18121b42ad" /><Relationship Type="http://schemas.openxmlformats.org/officeDocument/2006/relationships/slide" Target="/ppt/slides/slide29.xml" Id="Ra3c5773cbe7b4e16" /><Relationship Type="http://schemas.openxmlformats.org/officeDocument/2006/relationships/slide" Target="/ppt/slides/slide30.xml" Id="R837895ae20f84c9e" /><Relationship Type="http://schemas.openxmlformats.org/officeDocument/2006/relationships/slide" Target="/ppt/slides/slide31.xml" Id="Rded0a4586a85472e" /><Relationship Type="http://schemas.openxmlformats.org/officeDocument/2006/relationships/slide" Target="/ppt/slides/slide32.xml" Id="R6e93d2ce64fd45a8" /><Relationship Type="http://schemas.openxmlformats.org/officeDocument/2006/relationships/slide" Target="/ppt/slides/slide33.xml" Id="R9ae2bad794cd45e1" /><Relationship Type="http://schemas.openxmlformats.org/officeDocument/2006/relationships/slide" Target="/ppt/slides/slide34.xml" Id="R755a33793d0e410f" /><Relationship Type="http://schemas.openxmlformats.org/officeDocument/2006/relationships/slide" Target="/ppt/slides/slide35.xml" Id="Ref24491d1e8640c4" /><Relationship Type="http://schemas.openxmlformats.org/officeDocument/2006/relationships/slide" Target="/ppt/slides/slide36.xml" Id="R86937a19dc794550" /><Relationship Type="http://schemas.openxmlformats.org/officeDocument/2006/relationships/slide" Target="/ppt/slides/slide37.xml" Id="Ra647456bf672423b" /><Relationship Type="http://schemas.openxmlformats.org/officeDocument/2006/relationships/slide" Target="/ppt/slides/slide38.xml" Id="R023831133aa94937" /><Relationship Type="http://schemas.openxmlformats.org/officeDocument/2006/relationships/slide" Target="/ppt/slides/slide39.xml" Id="Rd69e0182c10b4d21" /><Relationship Type="http://schemas.openxmlformats.org/officeDocument/2006/relationships/slideMaster" Target="/ppt/slideMasters/slideMaster2.xml" Id="Reb3b6f1cdff749f1" /><Relationship Type="http://schemas.openxmlformats.org/officeDocument/2006/relationships/slide" Target="/ppt/slides/slide40.xml" Id="Reb66bac738c54674" /><Relationship Type="http://schemas.openxmlformats.org/officeDocument/2006/relationships/slide" Target="/ppt/slides/slide41.xml" Id="R7335bbeb7b184d2d" /><Relationship Type="http://schemas.openxmlformats.org/officeDocument/2006/relationships/slide" Target="/ppt/slides/slide42.xml" Id="Rd8eb2003c75443b3" /><Relationship Type="http://schemas.openxmlformats.org/officeDocument/2006/relationships/slide" Target="/ppt/slides/slide43.xml" Id="Re51d9ef5408846f2" /><Relationship Type="http://schemas.openxmlformats.org/officeDocument/2006/relationships/slide" Target="/ppt/slides/slide44.xml" Id="R3ccac798855740b3" /><Relationship Type="http://schemas.openxmlformats.org/officeDocument/2006/relationships/slide" Target="/ppt/slides/slide45.xml" Id="R0e2a4e540ee74acc" /><Relationship Type="http://schemas.openxmlformats.org/officeDocument/2006/relationships/slide" Target="/ppt/slides/slide46.xml" Id="R61d15adb9520463c" /><Relationship Type="http://schemas.openxmlformats.org/officeDocument/2006/relationships/slide" Target="/ppt/slides/slide47.xml" Id="Re852706130b74340" /><Relationship Type="http://schemas.openxmlformats.org/officeDocument/2006/relationships/slide" Target="/ppt/slides/slide48.xml" Id="R31d8991628b74334"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1.xml" Id="Ra5a742320c444b2c"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notesSlides/_rels/notesSlide1.xml.rels>&#65279;<?xml version="1.0" encoding="utf-8"?><Relationships xmlns="http://schemas.openxmlformats.org/package/2006/relationships"><Relationship Type="http://schemas.openxmlformats.org/officeDocument/2006/relationships/slide" Target="/ppt/slides/slide1.xml" Id="Rbec86c1146a645e5" /><Relationship Type="http://schemas.openxmlformats.org/officeDocument/2006/relationships/notesMaster" Target="/ppt/notesMasters/notesMaster1.xml" Id="R2cefe80eed574915"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0c2bb1cbdbc740bc" /><Relationship Type="http://schemas.openxmlformats.org/officeDocument/2006/relationships/notesMaster" Target="/ppt/notesMasters/notesMaster1.xml" Id="R4889d28739c14464"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6b975f669e4f4eaa" /><Relationship Type="http://schemas.openxmlformats.org/officeDocument/2006/relationships/notesMaster" Target="/ppt/notesMasters/notesMaster1.xml" Id="R5a32ff2f028e4f7d"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8c114077e5744e3e" /><Relationship Type="http://schemas.openxmlformats.org/officeDocument/2006/relationships/notesMaster" Target="/ppt/notesMasters/notesMaster1.xml" Id="Rfee16f0306064049"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345bc398ec75442d" /><Relationship Type="http://schemas.openxmlformats.org/officeDocument/2006/relationships/notesMaster" Target="/ppt/notesMasters/notesMaster1.xml" Id="Rbe905b565a1c4003"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28acd8b23bae48bd" /><Relationship Type="http://schemas.openxmlformats.org/officeDocument/2006/relationships/notesMaster" Target="/ppt/notesMasters/notesMaster1.xml" Id="Raf9a0ec79e60419a"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c051ad4574544b16" /><Relationship Type="http://schemas.openxmlformats.org/officeDocument/2006/relationships/notesMaster" Target="/ppt/notesMasters/notesMaster1.xml" Id="Ree45cf675bfd4904"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8a40f6007e874f91" /><Relationship Type="http://schemas.openxmlformats.org/officeDocument/2006/relationships/notesMaster" Target="/ppt/notesMasters/notesMaster1.xml" Id="R8b0e8cb8ff714cc7"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6e5d2c8702cf4fd4" /><Relationship Type="http://schemas.openxmlformats.org/officeDocument/2006/relationships/notesMaster" Target="/ppt/notesMasters/notesMaster1.xml" Id="R379207540cbf4252"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6d2a2069109e458f" /><Relationship Type="http://schemas.openxmlformats.org/officeDocument/2006/relationships/notesMaster" Target="/ppt/notesMasters/notesMaster1.xml" Id="Rec2b0b26f62b43a6" /></Relationships>
</file>

<file path=ppt/notesSlides/_rels/notesSlide19.xml.rels>&#65279;<?xml version="1.0" encoding="utf-8"?><Relationships xmlns="http://schemas.openxmlformats.org/package/2006/relationships"><Relationship Type="http://schemas.openxmlformats.org/officeDocument/2006/relationships/slide" Target="/ppt/slides/slide19.xml" Id="Rdb1c1b7bcf1c4f81" /><Relationship Type="http://schemas.openxmlformats.org/officeDocument/2006/relationships/notesMaster" Target="/ppt/notesMasters/notesMaster1.xml" Id="R4cdaebe211314624" /></Relationships>
</file>

<file path=ppt/notesSlides/_rels/notesSlide2.xml.rels>&#65279;<?xml version="1.0" encoding="utf-8"?><Relationships xmlns="http://schemas.openxmlformats.org/package/2006/relationships"><Relationship Type="http://schemas.openxmlformats.org/officeDocument/2006/relationships/slide" Target="/ppt/slides/slide2.xml" Id="R70079c71735b494b" /><Relationship Type="http://schemas.openxmlformats.org/officeDocument/2006/relationships/notesMaster" Target="/ppt/notesMasters/notesMaster1.xml" Id="R13491b8297d046ba" /></Relationships>
</file>

<file path=ppt/notesSlides/_rels/notesSlide20.xml.rels>&#65279;<?xml version="1.0" encoding="utf-8"?><Relationships xmlns="http://schemas.openxmlformats.org/package/2006/relationships"><Relationship Type="http://schemas.openxmlformats.org/officeDocument/2006/relationships/slide" Target="/ppt/slides/slide20.xml" Id="Rbbe469b2dbf44ef7" /><Relationship Type="http://schemas.openxmlformats.org/officeDocument/2006/relationships/notesMaster" Target="/ppt/notesMasters/notesMaster1.xml" Id="R214e22e181d54f1b" /></Relationships>
</file>

<file path=ppt/notesSlides/_rels/notesSlide21.xml.rels>&#65279;<?xml version="1.0" encoding="utf-8"?><Relationships xmlns="http://schemas.openxmlformats.org/package/2006/relationships"><Relationship Type="http://schemas.openxmlformats.org/officeDocument/2006/relationships/slide" Target="/ppt/slides/slide21.xml" Id="R9b740274fe3e4a43" /><Relationship Type="http://schemas.openxmlformats.org/officeDocument/2006/relationships/notesMaster" Target="/ppt/notesMasters/notesMaster1.xml" Id="R802e85d652fa4f3f" /></Relationships>
</file>

<file path=ppt/notesSlides/_rels/notesSlide22.xml.rels>&#65279;<?xml version="1.0" encoding="utf-8"?><Relationships xmlns="http://schemas.openxmlformats.org/package/2006/relationships"><Relationship Type="http://schemas.openxmlformats.org/officeDocument/2006/relationships/slide" Target="/ppt/slides/slide22.xml" Id="Rdf72a9acadc94de8" /><Relationship Type="http://schemas.openxmlformats.org/officeDocument/2006/relationships/notesMaster" Target="/ppt/notesMasters/notesMaster1.xml" Id="R8e1c92d84a594bd5" /></Relationships>
</file>

<file path=ppt/notesSlides/_rels/notesSlide23.xml.rels>&#65279;<?xml version="1.0" encoding="utf-8"?><Relationships xmlns="http://schemas.openxmlformats.org/package/2006/relationships"><Relationship Type="http://schemas.openxmlformats.org/officeDocument/2006/relationships/slide" Target="/ppt/slides/slide23.xml" Id="R3154539b097f4f73" /><Relationship Type="http://schemas.openxmlformats.org/officeDocument/2006/relationships/notesMaster" Target="/ppt/notesMasters/notesMaster1.xml" Id="Rd8b3299de75d416c" /></Relationships>
</file>

<file path=ppt/notesSlides/_rels/notesSlide24.xml.rels>&#65279;<?xml version="1.0" encoding="utf-8"?><Relationships xmlns="http://schemas.openxmlformats.org/package/2006/relationships"><Relationship Type="http://schemas.openxmlformats.org/officeDocument/2006/relationships/slide" Target="/ppt/slides/slide24.xml" Id="R92010cddbd7345ec" /><Relationship Type="http://schemas.openxmlformats.org/officeDocument/2006/relationships/notesMaster" Target="/ppt/notesMasters/notesMaster1.xml" Id="R68e4f4d1941d4d9f" /></Relationships>
</file>

<file path=ppt/notesSlides/_rels/notesSlide25.xml.rels>&#65279;<?xml version="1.0" encoding="utf-8"?><Relationships xmlns="http://schemas.openxmlformats.org/package/2006/relationships"><Relationship Type="http://schemas.openxmlformats.org/officeDocument/2006/relationships/slide" Target="/ppt/slides/slide25.xml" Id="Rbfeebe12cf6540fa" /><Relationship Type="http://schemas.openxmlformats.org/officeDocument/2006/relationships/notesMaster" Target="/ppt/notesMasters/notesMaster1.xml" Id="Rc735f6abf08f4300" /></Relationships>
</file>

<file path=ppt/notesSlides/_rels/notesSlide26.xml.rels>&#65279;<?xml version="1.0" encoding="utf-8"?><Relationships xmlns="http://schemas.openxmlformats.org/package/2006/relationships"><Relationship Type="http://schemas.openxmlformats.org/officeDocument/2006/relationships/slide" Target="/ppt/slides/slide26.xml" Id="R07161f0c7715403e" /><Relationship Type="http://schemas.openxmlformats.org/officeDocument/2006/relationships/notesMaster" Target="/ppt/notesMasters/notesMaster1.xml" Id="Rac3d01b7633149e5" /></Relationships>
</file>

<file path=ppt/notesSlides/_rels/notesSlide27.xml.rels>&#65279;<?xml version="1.0" encoding="utf-8"?><Relationships xmlns="http://schemas.openxmlformats.org/package/2006/relationships"><Relationship Type="http://schemas.openxmlformats.org/officeDocument/2006/relationships/slide" Target="/ppt/slides/slide27.xml" Id="R1938b88a5a8f48e8" /><Relationship Type="http://schemas.openxmlformats.org/officeDocument/2006/relationships/notesMaster" Target="/ppt/notesMasters/notesMaster1.xml" Id="R0e74561447944dea" /></Relationships>
</file>

<file path=ppt/notesSlides/_rels/notesSlide28.xml.rels>&#65279;<?xml version="1.0" encoding="utf-8"?><Relationships xmlns="http://schemas.openxmlformats.org/package/2006/relationships"><Relationship Type="http://schemas.openxmlformats.org/officeDocument/2006/relationships/slide" Target="/ppt/slides/slide28.xml" Id="R07ec17ebf65b4a8b" /><Relationship Type="http://schemas.openxmlformats.org/officeDocument/2006/relationships/notesMaster" Target="/ppt/notesMasters/notesMaster1.xml" Id="R59361c7c16c84ee8" /></Relationships>
</file>

<file path=ppt/notesSlides/_rels/notesSlide29.xml.rels>&#65279;<?xml version="1.0" encoding="utf-8"?><Relationships xmlns="http://schemas.openxmlformats.org/package/2006/relationships"><Relationship Type="http://schemas.openxmlformats.org/officeDocument/2006/relationships/slide" Target="/ppt/slides/slide29.xml" Id="R0f6cf8114eea4c61" /><Relationship Type="http://schemas.openxmlformats.org/officeDocument/2006/relationships/notesMaster" Target="/ppt/notesMasters/notesMaster1.xml" Id="Re4ae23c79e6a4297" /></Relationships>
</file>

<file path=ppt/notesSlides/_rels/notesSlide3.xml.rels>&#65279;<?xml version="1.0" encoding="utf-8"?><Relationships xmlns="http://schemas.openxmlformats.org/package/2006/relationships"><Relationship Type="http://schemas.openxmlformats.org/officeDocument/2006/relationships/slide" Target="/ppt/slides/slide3.xml" Id="Rce08224115e44a92" /><Relationship Type="http://schemas.openxmlformats.org/officeDocument/2006/relationships/notesMaster" Target="/ppt/notesMasters/notesMaster1.xml" Id="Rd9cb3e29e4f54a9b" /></Relationships>
</file>

<file path=ppt/notesSlides/_rels/notesSlide30.xml.rels>&#65279;<?xml version="1.0" encoding="utf-8"?><Relationships xmlns="http://schemas.openxmlformats.org/package/2006/relationships"><Relationship Type="http://schemas.openxmlformats.org/officeDocument/2006/relationships/slide" Target="/ppt/slides/slide30.xml" Id="Reaa53e3ae5f14193" /><Relationship Type="http://schemas.openxmlformats.org/officeDocument/2006/relationships/notesMaster" Target="/ppt/notesMasters/notesMaster1.xml" Id="R9bc4698ee39649db" /></Relationships>
</file>

<file path=ppt/notesSlides/_rels/notesSlide31.xml.rels>&#65279;<?xml version="1.0" encoding="utf-8"?><Relationships xmlns="http://schemas.openxmlformats.org/package/2006/relationships"><Relationship Type="http://schemas.openxmlformats.org/officeDocument/2006/relationships/slide" Target="/ppt/slides/slide31.xml" Id="R3e0277a01b5a4f0c" /><Relationship Type="http://schemas.openxmlformats.org/officeDocument/2006/relationships/notesMaster" Target="/ppt/notesMasters/notesMaster1.xml" Id="R5a8c3f5c45f14234" /></Relationships>
</file>

<file path=ppt/notesSlides/_rels/notesSlide32.xml.rels>&#65279;<?xml version="1.0" encoding="utf-8"?><Relationships xmlns="http://schemas.openxmlformats.org/package/2006/relationships"><Relationship Type="http://schemas.openxmlformats.org/officeDocument/2006/relationships/slide" Target="/ppt/slides/slide32.xml" Id="Rbb4cc17aad924747" /><Relationship Type="http://schemas.openxmlformats.org/officeDocument/2006/relationships/notesMaster" Target="/ppt/notesMasters/notesMaster1.xml" Id="Re8993a0824a346a1" /></Relationships>
</file>

<file path=ppt/notesSlides/_rels/notesSlide33.xml.rels>&#65279;<?xml version="1.0" encoding="utf-8"?><Relationships xmlns="http://schemas.openxmlformats.org/package/2006/relationships"><Relationship Type="http://schemas.openxmlformats.org/officeDocument/2006/relationships/slide" Target="/ppt/slides/slide33.xml" Id="R090ef3448ff24d74" /><Relationship Type="http://schemas.openxmlformats.org/officeDocument/2006/relationships/notesMaster" Target="/ppt/notesMasters/notesMaster1.xml" Id="R4574a5ea3b4747cd" /></Relationships>
</file>

<file path=ppt/notesSlides/_rels/notesSlide34.xml.rels>&#65279;<?xml version="1.0" encoding="utf-8"?><Relationships xmlns="http://schemas.openxmlformats.org/package/2006/relationships"><Relationship Type="http://schemas.openxmlformats.org/officeDocument/2006/relationships/slide" Target="/ppt/slides/slide34.xml" Id="R36828fd8569b4eb5" /><Relationship Type="http://schemas.openxmlformats.org/officeDocument/2006/relationships/notesMaster" Target="/ppt/notesMasters/notesMaster1.xml" Id="R735c7b685f084dc1" /></Relationships>
</file>

<file path=ppt/notesSlides/_rels/notesSlide35.xml.rels>&#65279;<?xml version="1.0" encoding="utf-8"?><Relationships xmlns="http://schemas.openxmlformats.org/package/2006/relationships"><Relationship Type="http://schemas.openxmlformats.org/officeDocument/2006/relationships/slide" Target="/ppt/slides/slide35.xml" Id="Rd545b1f33b4f41ca" /><Relationship Type="http://schemas.openxmlformats.org/officeDocument/2006/relationships/notesMaster" Target="/ppt/notesMasters/notesMaster1.xml" Id="R98e70f2e82dd48a0" /></Relationships>
</file>

<file path=ppt/notesSlides/_rels/notesSlide36.xml.rels>&#65279;<?xml version="1.0" encoding="utf-8"?><Relationships xmlns="http://schemas.openxmlformats.org/package/2006/relationships"><Relationship Type="http://schemas.openxmlformats.org/officeDocument/2006/relationships/slide" Target="/ppt/slides/slide36.xml" Id="R1c01d3f95a114e9c" /><Relationship Type="http://schemas.openxmlformats.org/officeDocument/2006/relationships/notesMaster" Target="/ppt/notesMasters/notesMaster1.xml" Id="Rc852e10747104be0" /></Relationships>
</file>

<file path=ppt/notesSlides/_rels/notesSlide37.xml.rels>&#65279;<?xml version="1.0" encoding="utf-8"?><Relationships xmlns="http://schemas.openxmlformats.org/package/2006/relationships"><Relationship Type="http://schemas.openxmlformats.org/officeDocument/2006/relationships/slide" Target="/ppt/slides/slide37.xml" Id="R88297597dc71498b" /><Relationship Type="http://schemas.openxmlformats.org/officeDocument/2006/relationships/notesMaster" Target="/ppt/notesMasters/notesMaster1.xml" Id="Refd30930a79046b5" /></Relationships>
</file>

<file path=ppt/notesSlides/_rels/notesSlide38.xml.rels>&#65279;<?xml version="1.0" encoding="utf-8"?><Relationships xmlns="http://schemas.openxmlformats.org/package/2006/relationships"><Relationship Type="http://schemas.openxmlformats.org/officeDocument/2006/relationships/slide" Target="/ppt/slides/slide38.xml" Id="Rca134b6c748944b2" /><Relationship Type="http://schemas.openxmlformats.org/officeDocument/2006/relationships/notesMaster" Target="/ppt/notesMasters/notesMaster1.xml" Id="R4a23b9f96dad4424" /></Relationships>
</file>

<file path=ppt/notesSlides/_rels/notesSlide39.xml.rels>&#65279;<?xml version="1.0" encoding="utf-8"?><Relationships xmlns="http://schemas.openxmlformats.org/package/2006/relationships"><Relationship Type="http://schemas.openxmlformats.org/officeDocument/2006/relationships/slide" Target="/ppt/slides/slide39.xml" Id="R23473ecd16fe4571" /><Relationship Type="http://schemas.openxmlformats.org/officeDocument/2006/relationships/notesMaster" Target="/ppt/notesMasters/notesMaster1.xml" Id="R3be06651dbbc40d8" /></Relationships>
</file>

<file path=ppt/notesSlides/_rels/notesSlide4.xml.rels>&#65279;<?xml version="1.0" encoding="utf-8"?><Relationships xmlns="http://schemas.openxmlformats.org/package/2006/relationships"><Relationship Type="http://schemas.openxmlformats.org/officeDocument/2006/relationships/slide" Target="/ppt/slides/slide4.xml" Id="R2261b725424d4457" /><Relationship Type="http://schemas.openxmlformats.org/officeDocument/2006/relationships/notesMaster" Target="/ppt/notesMasters/notesMaster1.xml" Id="R80610189b9294302" /></Relationships>
</file>

<file path=ppt/notesSlides/_rels/notesSlide40.xml.rels>&#65279;<?xml version="1.0" encoding="utf-8"?><Relationships xmlns="http://schemas.openxmlformats.org/package/2006/relationships"><Relationship Type="http://schemas.openxmlformats.org/officeDocument/2006/relationships/slide" Target="/ppt/slides/slide40.xml" Id="R862b9bc8dc634e61" /><Relationship Type="http://schemas.openxmlformats.org/officeDocument/2006/relationships/notesMaster" Target="/ppt/notesMasters/notesMaster1.xml" Id="R14f061145bf3418c" /></Relationships>
</file>

<file path=ppt/notesSlides/_rels/notesSlide41.xml.rels>&#65279;<?xml version="1.0" encoding="utf-8"?><Relationships xmlns="http://schemas.openxmlformats.org/package/2006/relationships"><Relationship Type="http://schemas.openxmlformats.org/officeDocument/2006/relationships/slide" Target="/ppt/slides/slide41.xml" Id="R0f276d1655a14e31" /><Relationship Type="http://schemas.openxmlformats.org/officeDocument/2006/relationships/notesMaster" Target="/ppt/notesMasters/notesMaster1.xml" Id="R8b2747ef8f884cbd" /></Relationships>
</file>

<file path=ppt/notesSlides/_rels/notesSlide42.xml.rels>&#65279;<?xml version="1.0" encoding="utf-8"?><Relationships xmlns="http://schemas.openxmlformats.org/package/2006/relationships"><Relationship Type="http://schemas.openxmlformats.org/officeDocument/2006/relationships/slide" Target="/ppt/slides/slide42.xml" Id="R1004f42f1ac24f09" /><Relationship Type="http://schemas.openxmlformats.org/officeDocument/2006/relationships/notesMaster" Target="/ppt/notesMasters/notesMaster1.xml" Id="Rf3d858b63bf34a25" /></Relationships>
</file>

<file path=ppt/notesSlides/_rels/notesSlide43.xml.rels>&#65279;<?xml version="1.0" encoding="utf-8"?><Relationships xmlns="http://schemas.openxmlformats.org/package/2006/relationships"><Relationship Type="http://schemas.openxmlformats.org/officeDocument/2006/relationships/slide" Target="/ppt/slides/slide43.xml" Id="Ra8172b317b7d4072" /><Relationship Type="http://schemas.openxmlformats.org/officeDocument/2006/relationships/notesMaster" Target="/ppt/notesMasters/notesMaster1.xml" Id="R8790576567a84c40" /></Relationships>
</file>

<file path=ppt/notesSlides/_rels/notesSlide44.xml.rels>&#65279;<?xml version="1.0" encoding="utf-8"?><Relationships xmlns="http://schemas.openxmlformats.org/package/2006/relationships"><Relationship Type="http://schemas.openxmlformats.org/officeDocument/2006/relationships/slide" Target="/ppt/slides/slide44.xml" Id="R1e3b56749db0449b" /><Relationship Type="http://schemas.openxmlformats.org/officeDocument/2006/relationships/notesMaster" Target="/ppt/notesMasters/notesMaster1.xml" Id="Raab0f39dc56f4fe2" /></Relationships>
</file>

<file path=ppt/notesSlides/_rels/notesSlide45.xml.rels>&#65279;<?xml version="1.0" encoding="utf-8"?><Relationships xmlns="http://schemas.openxmlformats.org/package/2006/relationships"><Relationship Type="http://schemas.openxmlformats.org/officeDocument/2006/relationships/slide" Target="/ppt/slides/slide45.xml" Id="Rd1fca7455f4d4c44" /><Relationship Type="http://schemas.openxmlformats.org/officeDocument/2006/relationships/notesMaster" Target="/ppt/notesMasters/notesMaster1.xml" Id="Rda9f65ba73d84ae1" /></Relationships>
</file>

<file path=ppt/notesSlides/_rels/notesSlide46.xml.rels>&#65279;<?xml version="1.0" encoding="utf-8"?><Relationships xmlns="http://schemas.openxmlformats.org/package/2006/relationships"><Relationship Type="http://schemas.openxmlformats.org/officeDocument/2006/relationships/slide" Target="/ppt/slides/slide46.xml" Id="R2966a184754a4526" /><Relationship Type="http://schemas.openxmlformats.org/officeDocument/2006/relationships/notesMaster" Target="/ppt/notesMasters/notesMaster1.xml" Id="R652d6951e472492f" /></Relationships>
</file>

<file path=ppt/notesSlides/_rels/notesSlide47.xml.rels>&#65279;<?xml version="1.0" encoding="utf-8"?><Relationships xmlns="http://schemas.openxmlformats.org/package/2006/relationships"><Relationship Type="http://schemas.openxmlformats.org/officeDocument/2006/relationships/slide" Target="/ppt/slides/slide47.xml" Id="Rde149993fb8542eb" /><Relationship Type="http://schemas.openxmlformats.org/officeDocument/2006/relationships/notesMaster" Target="/ppt/notesMasters/notesMaster1.xml" Id="Rd688f647410f47be" /></Relationships>
</file>

<file path=ppt/notesSlides/_rels/notesSlide48.xml.rels>&#65279;<?xml version="1.0" encoding="utf-8"?><Relationships xmlns="http://schemas.openxmlformats.org/package/2006/relationships"><Relationship Type="http://schemas.openxmlformats.org/officeDocument/2006/relationships/slide" Target="/ppt/slides/slide48.xml" Id="Rc0f2e12396b641ee" /><Relationship Type="http://schemas.openxmlformats.org/officeDocument/2006/relationships/notesMaster" Target="/ppt/notesMasters/notesMaster1.xml" Id="R2d9f3cb149bc4434" /></Relationships>
</file>

<file path=ppt/notesSlides/_rels/notesSlide5.xml.rels>&#65279;<?xml version="1.0" encoding="utf-8"?><Relationships xmlns="http://schemas.openxmlformats.org/package/2006/relationships"><Relationship Type="http://schemas.openxmlformats.org/officeDocument/2006/relationships/slide" Target="/ppt/slides/slide5.xml" Id="R56d8e798dffe4808" /><Relationship Type="http://schemas.openxmlformats.org/officeDocument/2006/relationships/notesMaster" Target="/ppt/notesMasters/notesMaster1.xml" Id="R3c7beb53c96f4523" /></Relationships>
</file>

<file path=ppt/notesSlides/_rels/notesSlide6.xml.rels>&#65279;<?xml version="1.0" encoding="utf-8"?><Relationships xmlns="http://schemas.openxmlformats.org/package/2006/relationships"><Relationship Type="http://schemas.openxmlformats.org/officeDocument/2006/relationships/slide" Target="/ppt/slides/slide6.xml" Id="Rc149514fcea6410a" /><Relationship Type="http://schemas.openxmlformats.org/officeDocument/2006/relationships/notesMaster" Target="/ppt/notesMasters/notesMaster1.xml" Id="R964823cc300a4865" /></Relationships>
</file>

<file path=ppt/notesSlides/_rels/notesSlide7.xml.rels>&#65279;<?xml version="1.0" encoding="utf-8"?><Relationships xmlns="http://schemas.openxmlformats.org/package/2006/relationships"><Relationship Type="http://schemas.openxmlformats.org/officeDocument/2006/relationships/slide" Target="/ppt/slides/slide7.xml" Id="Re3d77d7a5f8a4036" /><Relationship Type="http://schemas.openxmlformats.org/officeDocument/2006/relationships/notesMaster" Target="/ppt/notesMasters/notesMaster1.xml" Id="R259f6d58729d4ed0" /></Relationships>
</file>

<file path=ppt/notesSlides/_rels/notesSlide8.xml.rels>&#65279;<?xml version="1.0" encoding="utf-8"?><Relationships xmlns="http://schemas.openxmlformats.org/package/2006/relationships"><Relationship Type="http://schemas.openxmlformats.org/officeDocument/2006/relationships/slide" Target="/ppt/slides/slide8.xml" Id="R1735eee0e24d4a6b" /><Relationship Type="http://schemas.openxmlformats.org/officeDocument/2006/relationships/notesMaster" Target="/ppt/notesMasters/notesMaster1.xml" Id="Rad90040ddcf64eb5" /></Relationships>
</file>

<file path=ppt/notesSlides/_rels/notesSlide9.xml.rels>&#65279;<?xml version="1.0" encoding="utf-8"?><Relationships xmlns="http://schemas.openxmlformats.org/package/2006/relationships"><Relationship Type="http://schemas.openxmlformats.org/officeDocument/2006/relationships/slide" Target="/ppt/slides/slide9.xml" Id="R8d0b055f416a4da7" /><Relationship Type="http://schemas.openxmlformats.org/officeDocument/2006/relationships/notesMaster" Target="/ppt/notesMasters/notesMaster1.xml" Id="R640cfeefe5a64c43"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8522bdf8466640d6" /><Relationship Type="http://schemas.openxmlformats.org/officeDocument/2006/relationships/image" Target="/ppt/media/image.png" Id="R7d6ae11d357646f2" /><Relationship Type="http://schemas.openxmlformats.org/officeDocument/2006/relationships/hyperlink" Target="https://gamma.app/?utm_source=made-with-gamma" TargetMode="External" Id="rcIdfa33d5df108e4d1d"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2.xml" Id="Rcdec90d18cd2417e" /><Relationship Type="http://schemas.openxmlformats.org/officeDocument/2006/relationships/image" Target="/ppt/media/image.png" Id="R9973adfccff24283" /><Relationship Type="http://schemas.openxmlformats.org/officeDocument/2006/relationships/hyperlink" Target="https://gamma.app/?utm_source=made-with-gamma" TargetMode="External" Id="rcIda8dd7a26020f4116" /></Relationships>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cIdfa33d5df108e4d1d" tooltip=""/>
          </p:cNvPr>
          <p:cNvPicPr>
            <a:picLocks noChangeAspect="1"/>
          </p:cNvPicPr>
          <p:nvPr/>
        </p:nvPicPr>
        <p:blipFill>
          <a:blip r:embed="R7d6ae11d357646f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cIda8dd7a26020f4116"/>
          </p:cNvPr>
          <p:cNvPicPr>
            <a:picLocks noChangeAspect="1"/>
          </p:cNvPicPr>
          <p:nvPr/>
        </p:nvPicPr>
        <p:blipFill>
          <a:blip r:embed="R9973adfccff24283"/>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slideMasters/theme/theme2.xml" Id="Re1dae1e656694660" /><Relationship Type="http://schemas.openxmlformats.org/officeDocument/2006/relationships/slideLayout" Target="/ppt/slideLayouts/slideLayout2.xml" Id="Rc1a87701d6df4942" /></Relationships>
</file>

<file path=ppt/slideMasters/_rels/slideMaster2.xml.rels>&#65279;<?xml version="1.0" encoding="utf-8"?><Relationships xmlns="http://schemas.openxmlformats.org/package/2006/relationships"><Relationship Type="http://schemas.openxmlformats.org/officeDocument/2006/relationships/theme" Target="/ppt/slideMasters/theme/theme3.xml" Id="R714581455bbe4607" /><Relationship Type="http://schemas.openxmlformats.org/officeDocument/2006/relationships/slideLayout" Target="/ppt/slideLayouts/slideLayout3.xml" Id="Rb306365dbb3f49b8"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c1a87701d6df494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b306365dbb3f49b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Masters/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image" Target="/ppt/media/image2.png" Id="R1f3f8e92becd496e" /><Relationship Type="http://schemas.openxmlformats.org/officeDocument/2006/relationships/image" Target="/ppt/media/image3.png" Id="R369f4263c92a4c0c" /><Relationship Type="http://schemas.openxmlformats.org/officeDocument/2006/relationships/notesSlide" Target="/ppt/notesSlides/notesSlide1.xml" Id="Rcc794f2cadea4540" /><Relationship Type="http://schemas.openxmlformats.org/officeDocument/2006/relationships/slideLayout" Target="/ppt/slideLayouts/slideLayout2.xml" Id="R920d790eaa0d4d7c" /></Relationships>
</file>

<file path=ppt/slides/_rels/slide10.xml.rels>&#65279;<?xml version="1.0" encoding="utf-8"?><Relationships xmlns="http://schemas.openxmlformats.org/package/2006/relationships"><Relationship Type="http://schemas.openxmlformats.org/officeDocument/2006/relationships/image" Target="/ppt/media/image21.png" Id="R8a2f095758e24778" /><Relationship Type="http://schemas.openxmlformats.org/officeDocument/2006/relationships/image" Target="/ppt/media/image22.png" Id="R67a48d582dbc4fa4" /><Relationship Type="http://schemas.openxmlformats.org/officeDocument/2006/relationships/image" Target="/ppt/media/image23.png" Id="R9a5c4d000a364faf" /><Relationship Type="http://schemas.openxmlformats.org/officeDocument/2006/relationships/image" Target="/ppt/media/image24.png" Id="Rd7532fc2538c4f87" /><Relationship Type="http://schemas.openxmlformats.org/officeDocument/2006/relationships/image" Target="/ppt/media/image25.png" Id="Rfc4b43f5db9e40cd" /><Relationship Type="http://schemas.openxmlformats.org/officeDocument/2006/relationships/image" Target="/ppt/media/image26.png" Id="R3c34d82f78f84d01" /><Relationship Type="http://schemas.openxmlformats.org/officeDocument/2006/relationships/image" Target="/ppt/media/image27.png" Id="Rcba18f59f2164b12" /><Relationship Type="http://schemas.openxmlformats.org/officeDocument/2006/relationships/image" Target="/ppt/media/image28.png" Id="Rf25ce88582f64ad3" /><Relationship Type="http://schemas.openxmlformats.org/officeDocument/2006/relationships/notesSlide" Target="/ppt/notesSlides/notesSlide10.xml" Id="Ra60358028d4c4c66" /><Relationship Type="http://schemas.openxmlformats.org/officeDocument/2006/relationships/slideLayout" Target="/ppt/slideLayouts/slideLayout2.xml" Id="Raf352cfeec6647ff" /></Relationships>
</file>

<file path=ppt/slides/_rels/slide11.xml.rels>&#65279;<?xml version="1.0" encoding="utf-8"?><Relationships xmlns="http://schemas.openxmlformats.org/package/2006/relationships"><Relationship Type="http://schemas.openxmlformats.org/officeDocument/2006/relationships/image" Target="/ppt/media/image29.png" Id="R2162da5b642c42cc" /><Relationship Type="http://schemas.openxmlformats.org/officeDocument/2006/relationships/notesSlide" Target="/ppt/notesSlides/notesSlide11.xml" Id="R900b625ea6ea4929" /><Relationship Type="http://schemas.openxmlformats.org/officeDocument/2006/relationships/slideLayout" Target="/ppt/slideLayouts/slideLayout2.xml" Id="R827657b1d22a4ccc" /></Relationships>
</file>

<file path=ppt/slides/_rels/slide12.xml.rels>&#65279;<?xml version="1.0" encoding="utf-8"?><Relationships xmlns="http://schemas.openxmlformats.org/package/2006/relationships"><Relationship Type="http://schemas.openxmlformats.org/officeDocument/2006/relationships/image" Target="/ppt/media/image30.png" Id="Rb067742cabad4327" /><Relationship Type="http://schemas.openxmlformats.org/officeDocument/2006/relationships/image" Target="/ppt/media/image31.png" Id="Re0ea85b472d04dcf" /><Relationship Type="http://schemas.openxmlformats.org/officeDocument/2006/relationships/image" Target="/ppt/media/image32.png" Id="R6e62bc79fa4b4871" /><Relationship Type="http://schemas.openxmlformats.org/officeDocument/2006/relationships/image" Target="/ppt/media/image33.png" Id="Rc6d8c61f151f4d99" /><Relationship Type="http://schemas.openxmlformats.org/officeDocument/2006/relationships/notesSlide" Target="/ppt/notesSlides/notesSlide12.xml" Id="Ra5eeb585ccd846a9" /><Relationship Type="http://schemas.openxmlformats.org/officeDocument/2006/relationships/slideLayout" Target="/ppt/slideLayouts/slideLayout2.xml" Id="R8a62b727aa0c44f3" /></Relationships>
</file>

<file path=ppt/slides/_rels/slide13.xml.rels>&#65279;<?xml version="1.0" encoding="utf-8"?><Relationships xmlns="http://schemas.openxmlformats.org/package/2006/relationships"><Relationship Type="http://schemas.openxmlformats.org/officeDocument/2006/relationships/image" Target="/ppt/media/image34.png" Id="Rd0b0295ed37b4849" /><Relationship Type="http://schemas.openxmlformats.org/officeDocument/2006/relationships/notesSlide" Target="/ppt/notesSlides/notesSlide13.xml" Id="R6eb289e94b8b44df" /><Relationship Type="http://schemas.openxmlformats.org/officeDocument/2006/relationships/slideLayout" Target="/ppt/slideLayouts/slideLayout2.xml" Id="Rdfb39e115bdf439f" /></Relationships>
</file>

<file path=ppt/slides/_rels/slide14.xml.rels>&#65279;<?xml version="1.0" encoding="utf-8"?><Relationships xmlns="http://schemas.openxmlformats.org/package/2006/relationships"><Relationship Type="http://schemas.openxmlformats.org/officeDocument/2006/relationships/image" Target="/ppt/media/image35.png" Id="R186f914f924a4964" /><Relationship Type="http://schemas.openxmlformats.org/officeDocument/2006/relationships/notesSlide" Target="/ppt/notesSlides/notesSlide14.xml" Id="R7e8770488b384ebd" /><Relationship Type="http://schemas.openxmlformats.org/officeDocument/2006/relationships/slideLayout" Target="/ppt/slideLayouts/slideLayout2.xml" Id="Re963bf0895d34cc9" /></Relationships>
</file>

<file path=ppt/slides/_rels/slide15.xml.rels>&#65279;<?xml version="1.0" encoding="utf-8"?><Relationships xmlns="http://schemas.openxmlformats.org/package/2006/relationships"><Relationship Type="http://schemas.openxmlformats.org/officeDocument/2006/relationships/notesSlide" Target="/ppt/notesSlides/notesSlide15.xml" Id="Ra278133ef50847f9" /><Relationship Type="http://schemas.openxmlformats.org/officeDocument/2006/relationships/slideLayout" Target="/ppt/slideLayouts/slideLayout2.xml" Id="R7ec3c8eba6424065" /></Relationships>
</file>

<file path=ppt/slides/_rels/slide16.xml.rels>&#65279;<?xml version="1.0" encoding="utf-8"?><Relationships xmlns="http://schemas.openxmlformats.org/package/2006/relationships"><Relationship Type="http://schemas.openxmlformats.org/officeDocument/2006/relationships/image" Target="/ppt/media/image36.png" Id="R8f78898f3d3744ca" /><Relationship Type="http://schemas.openxmlformats.org/officeDocument/2006/relationships/notesSlide" Target="/ppt/notesSlides/notesSlide16.xml" Id="R85065849a47a40eb" /><Relationship Type="http://schemas.openxmlformats.org/officeDocument/2006/relationships/slideLayout" Target="/ppt/slideLayouts/slideLayout2.xml" Id="R25cdc627ca8c40e4" /></Relationships>
</file>

<file path=ppt/slides/_rels/slide17.xml.rels>&#65279;<?xml version="1.0" encoding="utf-8"?><Relationships xmlns="http://schemas.openxmlformats.org/package/2006/relationships"><Relationship Type="http://schemas.openxmlformats.org/officeDocument/2006/relationships/image" Target="/ppt/media/image37.png" Id="R1981df9d37644a0b" /><Relationship Type="http://schemas.openxmlformats.org/officeDocument/2006/relationships/notesSlide" Target="/ppt/notesSlides/notesSlide17.xml" Id="R5bd992b52d9e4aab" /><Relationship Type="http://schemas.openxmlformats.org/officeDocument/2006/relationships/slideLayout" Target="/ppt/slideLayouts/slideLayout2.xml" Id="Rc37f6a6648f54251" /></Relationships>
</file>

<file path=ppt/slides/_rels/slide18.xml.rels>&#65279;<?xml version="1.0" encoding="utf-8"?><Relationships xmlns="http://schemas.openxmlformats.org/package/2006/relationships"><Relationship Type="http://schemas.openxmlformats.org/officeDocument/2006/relationships/image" Target="/ppt/media/image38.png" Id="R088ab6f8626445e3" /><Relationship Type="http://schemas.openxmlformats.org/officeDocument/2006/relationships/notesSlide" Target="/ppt/notesSlides/notesSlide18.xml" Id="R5dfbec22bc9143d2" /><Relationship Type="http://schemas.openxmlformats.org/officeDocument/2006/relationships/slideLayout" Target="/ppt/slideLayouts/slideLayout2.xml" Id="R42a61292077a4388" /></Relationships>
</file>

<file path=ppt/slides/_rels/slide19.xml.rels>&#65279;<?xml version="1.0" encoding="utf-8"?><Relationships xmlns="http://schemas.openxmlformats.org/package/2006/relationships"><Relationship Type="http://schemas.openxmlformats.org/officeDocument/2006/relationships/image" Target="/ppt/media/image39.png" Id="Rdee164a668214ea1" /><Relationship Type="http://schemas.openxmlformats.org/officeDocument/2006/relationships/image" Target="/ppt/media/image40.png" Id="R3bae9e945f314d76" /><Relationship Type="http://schemas.openxmlformats.org/officeDocument/2006/relationships/image" Target="/ppt/media/image41.png" Id="R5657976ec1744147" /><Relationship Type="http://schemas.openxmlformats.org/officeDocument/2006/relationships/image" Target="/ppt/media/image42.png" Id="Rd9ead443ffec4492" /><Relationship Type="http://schemas.openxmlformats.org/officeDocument/2006/relationships/image" Target="/ppt/media/image43.png" Id="Rca8b1bb98f2246d8" /><Relationship Type="http://schemas.openxmlformats.org/officeDocument/2006/relationships/notesSlide" Target="/ppt/notesSlides/notesSlide19.xml" Id="R48f84359023245a4" /><Relationship Type="http://schemas.openxmlformats.org/officeDocument/2006/relationships/slideLayout" Target="/ppt/slideLayouts/slideLayout2.xml" Id="R8456a2100a964fbb" /></Relationships>
</file>

<file path=ppt/slides/_rels/slide2.xml.rels>&#65279;<?xml version="1.0" encoding="utf-8"?><Relationships xmlns="http://schemas.openxmlformats.org/package/2006/relationships"><Relationship Type="http://schemas.openxmlformats.org/officeDocument/2006/relationships/image" Target="/ppt/media/image4.png" Id="R716841462c0444fb" /><Relationship Type="http://schemas.openxmlformats.org/officeDocument/2006/relationships/image" Target="/ppt/media/image5.png" Id="Rc8c96be6aa1243a8" /><Relationship Type="http://schemas.openxmlformats.org/officeDocument/2006/relationships/notesSlide" Target="/ppt/notesSlides/notesSlide2.xml" Id="R3f531be98c1243e9" /><Relationship Type="http://schemas.openxmlformats.org/officeDocument/2006/relationships/slideLayout" Target="/ppt/slideLayouts/slideLayout2.xml" Id="Ra4a02324f64a4eb5" /></Relationships>
</file>

<file path=ppt/slides/_rels/slide20.xml.rels>&#65279;<?xml version="1.0" encoding="utf-8"?><Relationships xmlns="http://schemas.openxmlformats.org/package/2006/relationships"><Relationship Type="http://schemas.openxmlformats.org/officeDocument/2006/relationships/image" Target="/ppt/media/image44.png" Id="R6b07426202ca4585" /><Relationship Type="http://schemas.openxmlformats.org/officeDocument/2006/relationships/notesSlide" Target="/ppt/notesSlides/notesSlide20.xml" Id="Rb7d1240e1aef4d11" /><Relationship Type="http://schemas.openxmlformats.org/officeDocument/2006/relationships/slideLayout" Target="/ppt/slideLayouts/slideLayout2.xml" Id="R611eec2e5e1e4981" /></Relationships>
</file>

<file path=ppt/slides/_rels/slide21.xml.rels>&#65279;<?xml version="1.0" encoding="utf-8"?><Relationships xmlns="http://schemas.openxmlformats.org/package/2006/relationships"><Relationship Type="http://schemas.openxmlformats.org/officeDocument/2006/relationships/notesSlide" Target="/ppt/notesSlides/notesSlide21.xml" Id="R1c10cfdb4fb34c88" /><Relationship Type="http://schemas.openxmlformats.org/officeDocument/2006/relationships/slideLayout" Target="/ppt/slideLayouts/slideLayout2.xml" Id="Rddbd05a856864cc1" /></Relationships>
</file>

<file path=ppt/slides/_rels/slide22.xml.rels>&#65279;<?xml version="1.0" encoding="utf-8"?><Relationships xmlns="http://schemas.openxmlformats.org/package/2006/relationships"><Relationship Type="http://schemas.openxmlformats.org/officeDocument/2006/relationships/image" Target="/ppt/media/image45.png" Id="R586c63cc1a024b95" /><Relationship Type="http://schemas.openxmlformats.org/officeDocument/2006/relationships/image" Target="/ppt/media/image46.png" Id="R102662aa4eda4fd8" /><Relationship Type="http://schemas.openxmlformats.org/officeDocument/2006/relationships/image" Target="/ppt/media/image47.png" Id="R8b5996a91a734fd3" /><Relationship Type="http://schemas.openxmlformats.org/officeDocument/2006/relationships/image" Target="/ppt/media/image48.png" Id="R768aebb667144ad8" /><Relationship Type="http://schemas.openxmlformats.org/officeDocument/2006/relationships/notesSlide" Target="/ppt/notesSlides/notesSlide22.xml" Id="R4f23c19f27db4440" /><Relationship Type="http://schemas.openxmlformats.org/officeDocument/2006/relationships/slideLayout" Target="/ppt/slideLayouts/slideLayout2.xml" Id="R2033a2e2ee45489c" /></Relationships>
</file>

<file path=ppt/slides/_rels/slide23.xml.rels>&#65279;<?xml version="1.0" encoding="utf-8"?><Relationships xmlns="http://schemas.openxmlformats.org/package/2006/relationships"><Relationship Type="http://schemas.openxmlformats.org/officeDocument/2006/relationships/image" Target="/ppt/media/image49.png" Id="Rdd5e2a4db1304cee" /><Relationship Type="http://schemas.openxmlformats.org/officeDocument/2006/relationships/notesSlide" Target="/ppt/notesSlides/notesSlide23.xml" Id="Rc9a2c8461dec42d8" /><Relationship Type="http://schemas.openxmlformats.org/officeDocument/2006/relationships/slideLayout" Target="/ppt/slideLayouts/slideLayout2.xml" Id="R33a04d20443346ea" /></Relationships>
</file>

<file path=ppt/slides/_rels/slide24.xml.rels>&#65279;<?xml version="1.0" encoding="utf-8"?><Relationships xmlns="http://schemas.openxmlformats.org/package/2006/relationships"><Relationship Type="http://schemas.openxmlformats.org/officeDocument/2006/relationships/image" Target="/ppt/media/image50.png" Id="Rb65c242f07c542a2" /><Relationship Type="http://schemas.openxmlformats.org/officeDocument/2006/relationships/notesSlide" Target="/ppt/notesSlides/notesSlide24.xml" Id="Ra6a72ba0a8a94ef6" /><Relationship Type="http://schemas.openxmlformats.org/officeDocument/2006/relationships/slideLayout" Target="/ppt/slideLayouts/slideLayout2.xml" Id="Rd5629416547d4f57" /></Relationships>
</file>

<file path=ppt/slides/_rels/slide25.xml.rels>&#65279;<?xml version="1.0" encoding="utf-8"?><Relationships xmlns="http://schemas.openxmlformats.org/package/2006/relationships"><Relationship Type="http://schemas.openxmlformats.org/officeDocument/2006/relationships/image" Target="/ppt/media/image51.png" Id="Re3cae59b021740b8" /><Relationship Type="http://schemas.openxmlformats.org/officeDocument/2006/relationships/image" Target="/ppt/media/image52.png" Id="Reb86b693a061414f" /><Relationship Type="http://schemas.openxmlformats.org/officeDocument/2006/relationships/image" Target="/ppt/media/image53.png" Id="Rafed243f4f9b4ce8" /><Relationship Type="http://schemas.openxmlformats.org/officeDocument/2006/relationships/image" Target="/ppt/media/image54.png" Id="R028abff8ea934a37" /><Relationship Type="http://schemas.openxmlformats.org/officeDocument/2006/relationships/notesSlide" Target="/ppt/notesSlides/notesSlide25.xml" Id="R8d4a98620aae4e21" /><Relationship Type="http://schemas.openxmlformats.org/officeDocument/2006/relationships/slideLayout" Target="/ppt/slideLayouts/slideLayout2.xml" Id="Ra1bfb679ae4f4103" /></Relationships>
</file>

<file path=ppt/slides/_rels/slide26.xml.rels>&#65279;<?xml version="1.0" encoding="utf-8"?><Relationships xmlns="http://schemas.openxmlformats.org/package/2006/relationships"><Relationship Type="http://schemas.openxmlformats.org/officeDocument/2006/relationships/image" Target="/ppt/media/image55.png" Id="R92bf47769b134d07" /><Relationship Type="http://schemas.openxmlformats.org/officeDocument/2006/relationships/notesSlide" Target="/ppt/notesSlides/notesSlide26.xml" Id="R5d469034674344ef" /><Relationship Type="http://schemas.openxmlformats.org/officeDocument/2006/relationships/slideLayout" Target="/ppt/slideLayouts/slideLayout2.xml" Id="R6bb8ab3cc545447e" /></Relationships>
</file>

<file path=ppt/slides/_rels/slide27.xml.rels>&#65279;<?xml version="1.0" encoding="utf-8"?><Relationships xmlns="http://schemas.openxmlformats.org/package/2006/relationships"><Relationship Type="http://schemas.openxmlformats.org/officeDocument/2006/relationships/image" Target="/ppt/media/image56.png" Id="R31ebd443bbce4016" /><Relationship Type="http://schemas.openxmlformats.org/officeDocument/2006/relationships/image" Target="/ppt/media/image57.png" Id="Rd312e66537a7473b" /><Relationship Type="http://schemas.openxmlformats.org/officeDocument/2006/relationships/image" Target="/ppt/media/image58.png" Id="Rc1d295196f2a4e27" /><Relationship Type="http://schemas.openxmlformats.org/officeDocument/2006/relationships/notesSlide" Target="/ppt/notesSlides/notesSlide27.xml" Id="R75e87e74c617463b" /><Relationship Type="http://schemas.openxmlformats.org/officeDocument/2006/relationships/slideLayout" Target="/ppt/slideLayouts/slideLayout2.xml" Id="R952b9459ca8f4ba1" /></Relationships>
</file>

<file path=ppt/slides/_rels/slide28.xml.rels>&#65279;<?xml version="1.0" encoding="utf-8"?><Relationships xmlns="http://schemas.openxmlformats.org/package/2006/relationships"><Relationship Type="http://schemas.openxmlformats.org/officeDocument/2006/relationships/notesSlide" Target="/ppt/notesSlides/notesSlide28.xml" Id="Rd586a912cb8d4039" /><Relationship Type="http://schemas.openxmlformats.org/officeDocument/2006/relationships/slideLayout" Target="/ppt/slideLayouts/slideLayout2.xml" Id="Ra2b19e82a86b4b98" /></Relationships>
</file>

<file path=ppt/slides/_rels/slide29.xml.rels>&#65279;<?xml version="1.0" encoding="utf-8"?><Relationships xmlns="http://schemas.openxmlformats.org/package/2006/relationships"><Relationship Type="http://schemas.openxmlformats.org/officeDocument/2006/relationships/image" Target="/ppt/media/image59.png" Id="Rf516cbb24d6a498b" /><Relationship Type="http://schemas.openxmlformats.org/officeDocument/2006/relationships/notesSlide" Target="/ppt/notesSlides/notesSlide29.xml" Id="R4fa4f2503eca419a" /><Relationship Type="http://schemas.openxmlformats.org/officeDocument/2006/relationships/slideLayout" Target="/ppt/slideLayouts/slideLayout2.xml" Id="R408ab9caf02448de" /></Relationships>
</file>

<file path=ppt/slides/_rels/slide3.xml.rels>&#65279;<?xml version="1.0" encoding="utf-8"?><Relationships xmlns="http://schemas.openxmlformats.org/package/2006/relationships"><Relationship Type="http://schemas.openxmlformats.org/officeDocument/2006/relationships/image" Target="/ppt/media/image6.png" Id="Rf49f542009754431" /><Relationship Type="http://schemas.openxmlformats.org/officeDocument/2006/relationships/notesSlide" Target="/ppt/notesSlides/notesSlide3.xml" Id="Re94994b8540048d4" /><Relationship Type="http://schemas.openxmlformats.org/officeDocument/2006/relationships/slideLayout" Target="/ppt/slideLayouts/slideLayout2.xml" Id="Rfa289a62d6ed4042" /></Relationships>
</file>

<file path=ppt/slides/_rels/slide30.xml.rels>&#65279;<?xml version="1.0" encoding="utf-8"?><Relationships xmlns="http://schemas.openxmlformats.org/package/2006/relationships"><Relationship Type="http://schemas.openxmlformats.org/officeDocument/2006/relationships/image" Target="/ppt/media/image60.png" Id="R9f5a4e24801e4769" /><Relationship Type="http://schemas.openxmlformats.org/officeDocument/2006/relationships/notesSlide" Target="/ppt/notesSlides/notesSlide30.xml" Id="R4df67f2482494ba0" /><Relationship Type="http://schemas.openxmlformats.org/officeDocument/2006/relationships/slideLayout" Target="/ppt/slideLayouts/slideLayout2.xml" Id="R4a27876927f8464c" /></Relationships>
</file>

<file path=ppt/slides/_rels/slide31.xml.rels>&#65279;<?xml version="1.0" encoding="utf-8"?><Relationships xmlns="http://schemas.openxmlformats.org/package/2006/relationships"><Relationship Type="http://schemas.openxmlformats.org/officeDocument/2006/relationships/image" Target="/ppt/media/image61.png" Id="R3c348d14671c4c65" /><Relationship Type="http://schemas.openxmlformats.org/officeDocument/2006/relationships/image" Target="/ppt/media/image62.png" Id="R5beedcc524e443dd" /><Relationship Type="http://schemas.openxmlformats.org/officeDocument/2006/relationships/image" Target="/ppt/media/image63.png" Id="R7ffbff0745ce4da1" /><Relationship Type="http://schemas.openxmlformats.org/officeDocument/2006/relationships/notesSlide" Target="/ppt/notesSlides/notesSlide31.xml" Id="Rb535046c078445a4" /><Relationship Type="http://schemas.openxmlformats.org/officeDocument/2006/relationships/slideLayout" Target="/ppt/slideLayouts/slideLayout2.xml" Id="R9e7e8086939f4a7a" /></Relationships>
</file>

<file path=ppt/slides/_rels/slide32.xml.rels>&#65279;<?xml version="1.0" encoding="utf-8"?><Relationships xmlns="http://schemas.openxmlformats.org/package/2006/relationships"><Relationship Type="http://schemas.openxmlformats.org/officeDocument/2006/relationships/image" Target="/ppt/media/image64.png" Id="Raec955cb9d884738" /><Relationship Type="http://schemas.openxmlformats.org/officeDocument/2006/relationships/image" Target="/ppt/media/image65.png" Id="R3a280fbbf5b94689" /><Relationship Type="http://schemas.openxmlformats.org/officeDocument/2006/relationships/image" Target="/ppt/media/image66.png" Id="R10d5c81c61a04803" /><Relationship Type="http://schemas.openxmlformats.org/officeDocument/2006/relationships/image" Target="/ppt/media/image67.png" Id="R8e9fa4622cd74ca5" /><Relationship Type="http://schemas.openxmlformats.org/officeDocument/2006/relationships/notesSlide" Target="/ppt/notesSlides/notesSlide32.xml" Id="Rb2fa7b1ebdd84436" /><Relationship Type="http://schemas.openxmlformats.org/officeDocument/2006/relationships/slideLayout" Target="/ppt/slideLayouts/slideLayout2.xml" Id="R58f883b78dc84a21" /></Relationships>
</file>

<file path=ppt/slides/_rels/slide33.xml.rels>&#65279;<?xml version="1.0" encoding="utf-8"?><Relationships xmlns="http://schemas.openxmlformats.org/package/2006/relationships"><Relationship Type="http://schemas.openxmlformats.org/officeDocument/2006/relationships/image" Target="/ppt/media/image68.png" Id="R4ccbf040c8f24095" /><Relationship Type="http://schemas.openxmlformats.org/officeDocument/2006/relationships/notesSlide" Target="/ppt/notesSlides/notesSlide33.xml" Id="R0b610029eb944960" /><Relationship Type="http://schemas.openxmlformats.org/officeDocument/2006/relationships/slideLayout" Target="/ppt/slideLayouts/slideLayout2.xml" Id="R3465d9acc1b847af" /></Relationships>
</file>

<file path=ppt/slides/_rels/slide34.xml.rels>&#65279;<?xml version="1.0" encoding="utf-8"?><Relationships xmlns="http://schemas.openxmlformats.org/package/2006/relationships"><Relationship Type="http://schemas.openxmlformats.org/officeDocument/2006/relationships/image" Target="/ppt/media/image69.png" Id="R2c84142c09f14303" /><Relationship Type="http://schemas.openxmlformats.org/officeDocument/2006/relationships/notesSlide" Target="/ppt/notesSlides/notesSlide34.xml" Id="Ra14d5a23de67421c" /><Relationship Type="http://schemas.openxmlformats.org/officeDocument/2006/relationships/slideLayout" Target="/ppt/slideLayouts/slideLayout2.xml" Id="R5fe6f2927d854f70" /></Relationships>
</file>

<file path=ppt/slides/_rels/slide35.xml.rels>&#65279;<?xml version="1.0" encoding="utf-8"?><Relationships xmlns="http://schemas.openxmlformats.org/package/2006/relationships"><Relationship Type="http://schemas.openxmlformats.org/officeDocument/2006/relationships/notesSlide" Target="/ppt/notesSlides/notesSlide35.xml" Id="Rc304d22eac5b4f5d" /><Relationship Type="http://schemas.openxmlformats.org/officeDocument/2006/relationships/slideLayout" Target="/ppt/slideLayouts/slideLayout2.xml" Id="R2baf93e86bff43e8" /></Relationships>
</file>

<file path=ppt/slides/_rels/slide36.xml.rels>&#65279;<?xml version="1.0" encoding="utf-8"?><Relationships xmlns="http://schemas.openxmlformats.org/package/2006/relationships"><Relationship Type="http://schemas.openxmlformats.org/officeDocument/2006/relationships/image" Target="/ppt/media/image70.png" Id="R93c9a4ec5d194774" /><Relationship Type="http://schemas.openxmlformats.org/officeDocument/2006/relationships/notesSlide" Target="/ppt/notesSlides/notesSlide36.xml" Id="R918c37e89f044d71" /><Relationship Type="http://schemas.openxmlformats.org/officeDocument/2006/relationships/slideLayout" Target="/ppt/slideLayouts/slideLayout2.xml" Id="R9913b28486524631" /></Relationships>
</file>

<file path=ppt/slides/_rels/slide37.xml.rels>&#65279;<?xml version="1.0" encoding="utf-8"?><Relationships xmlns="http://schemas.openxmlformats.org/package/2006/relationships"><Relationship Type="http://schemas.openxmlformats.org/officeDocument/2006/relationships/image" Target="/ppt/media/image71.png" Id="R8327229595804aba" /><Relationship Type="http://schemas.openxmlformats.org/officeDocument/2006/relationships/image" Target="/ppt/media/image72.png" Id="R98ed30606e674007" /><Relationship Type="http://schemas.openxmlformats.org/officeDocument/2006/relationships/image" Target="/ppt/media/image73.png" Id="Rc272afb07adb44f1" /><Relationship Type="http://schemas.openxmlformats.org/officeDocument/2006/relationships/notesSlide" Target="/ppt/notesSlides/notesSlide37.xml" Id="Re96e6e5ef6b7412b" /><Relationship Type="http://schemas.openxmlformats.org/officeDocument/2006/relationships/slideLayout" Target="/ppt/slideLayouts/slideLayout2.xml" Id="R2fce85d9af814039" /></Relationships>
</file>

<file path=ppt/slides/_rels/slide38.xml.rels>&#65279;<?xml version="1.0" encoding="utf-8"?><Relationships xmlns="http://schemas.openxmlformats.org/package/2006/relationships"><Relationship Type="http://schemas.openxmlformats.org/officeDocument/2006/relationships/image" Target="/ppt/media/image74.png" Id="Rbe609a5255ac49c4" /><Relationship Type="http://schemas.openxmlformats.org/officeDocument/2006/relationships/image" Target="/ppt/media/image75.png" Id="Rba459770263a4599" /><Relationship Type="http://schemas.openxmlformats.org/officeDocument/2006/relationships/image" Target="/ppt/media/image76.png" Id="Rda3cee41a1b74ef1" /><Relationship Type="http://schemas.openxmlformats.org/officeDocument/2006/relationships/notesSlide" Target="/ppt/notesSlides/notesSlide38.xml" Id="Ra36d5d4cb6fb476f" /><Relationship Type="http://schemas.openxmlformats.org/officeDocument/2006/relationships/slideLayout" Target="/ppt/slideLayouts/slideLayout2.xml" Id="R64e1e1bd16394860" /></Relationships>
</file>

<file path=ppt/slides/_rels/slide39.xml.rels>&#65279;<?xml version="1.0" encoding="utf-8"?><Relationships xmlns="http://schemas.openxmlformats.org/package/2006/relationships"><Relationship Type="http://schemas.openxmlformats.org/officeDocument/2006/relationships/image" Target="/ppt/media/image77.png" Id="R22162597f2aa4bdb" /><Relationship Type="http://schemas.openxmlformats.org/officeDocument/2006/relationships/image" Target="/ppt/media/image78.png" Id="R1f199a4ab64d4228" /><Relationship Type="http://schemas.openxmlformats.org/officeDocument/2006/relationships/image" Target="/ppt/media/image79.png" Id="R7be8dc6beafb4937" /><Relationship Type="http://schemas.openxmlformats.org/officeDocument/2006/relationships/notesSlide" Target="/ppt/notesSlides/notesSlide39.xml" Id="R862ed61443f2404e" /><Relationship Type="http://schemas.openxmlformats.org/officeDocument/2006/relationships/slideLayout" Target="/ppt/slideLayouts/slideLayout2.xml" Id="R9dbf88985cfb4648" /></Relationships>
</file>

<file path=ppt/slides/_rels/slide4.xml.rels>&#65279;<?xml version="1.0" encoding="utf-8"?><Relationships xmlns="http://schemas.openxmlformats.org/package/2006/relationships"><Relationship Type="http://schemas.openxmlformats.org/officeDocument/2006/relationships/image" Target="/ppt/media/image7.png" Id="Re6548fee4afe4320" /><Relationship Type="http://schemas.openxmlformats.org/officeDocument/2006/relationships/notesSlide" Target="/ppt/notesSlides/notesSlide4.xml" Id="R6a18141965694fe5" /><Relationship Type="http://schemas.openxmlformats.org/officeDocument/2006/relationships/slideLayout" Target="/ppt/slideLayouts/slideLayout2.xml" Id="R55df2a59dd0a401c" /></Relationships>
</file>

<file path=ppt/slides/_rels/slide40.xml.rels>&#65279;<?xml version="1.0" encoding="utf-8"?><Relationships xmlns="http://schemas.openxmlformats.org/package/2006/relationships"><Relationship Type="http://schemas.openxmlformats.org/officeDocument/2006/relationships/image" Target="/ppt/media/image80.png" Id="R6ae878ebb1044a43" /><Relationship Type="http://schemas.openxmlformats.org/officeDocument/2006/relationships/image" Target="/ppt/media/image81.png" Id="R8a304ffea70e4290" /><Relationship Type="http://schemas.openxmlformats.org/officeDocument/2006/relationships/image" Target="/ppt/media/image82.png" Id="R2bf04fb241174c08" /><Relationship Type="http://schemas.openxmlformats.org/officeDocument/2006/relationships/notesSlide" Target="/ppt/notesSlides/notesSlide40.xml" Id="Rb4cde7bc24f74521" /><Relationship Type="http://schemas.openxmlformats.org/officeDocument/2006/relationships/slideLayout" Target="/ppt/slideLayouts/slideLayout3.xml" Id="R54b64b57534941eb" /></Relationships>
</file>

<file path=ppt/slides/_rels/slide41.xml.rels>&#65279;<?xml version="1.0" encoding="utf-8"?><Relationships xmlns="http://schemas.openxmlformats.org/package/2006/relationships"><Relationship Type="http://schemas.openxmlformats.org/officeDocument/2006/relationships/image" Target="/ppt/media/image83.png" Id="R727d87cbcaff45e0" /><Relationship Type="http://schemas.openxmlformats.org/officeDocument/2006/relationships/notesSlide" Target="/ppt/notesSlides/notesSlide41.xml" Id="R14c63f97a64d4930" /><Relationship Type="http://schemas.openxmlformats.org/officeDocument/2006/relationships/slideLayout" Target="/ppt/slideLayouts/slideLayout3.xml" Id="R66cb924d701a45be" /></Relationships>
</file>

<file path=ppt/slides/_rels/slide42.xml.rels>&#65279;<?xml version="1.0" encoding="utf-8"?><Relationships xmlns="http://schemas.openxmlformats.org/package/2006/relationships"><Relationship Type="http://schemas.openxmlformats.org/officeDocument/2006/relationships/image" Target="/ppt/media/image84.png" Id="Rbc1671b21fb340b3" /><Relationship Type="http://schemas.openxmlformats.org/officeDocument/2006/relationships/image" Target="/ppt/media/image85.png" Id="R71ebe466ed2043e7" /><Relationship Type="http://schemas.openxmlformats.org/officeDocument/2006/relationships/image" Target="/ppt/media/image86.png" Id="R02b35f89ec7e447e" /><Relationship Type="http://schemas.openxmlformats.org/officeDocument/2006/relationships/notesSlide" Target="/ppt/notesSlides/notesSlide42.xml" Id="R78742871529542d9" /><Relationship Type="http://schemas.openxmlformats.org/officeDocument/2006/relationships/slideLayout" Target="/ppt/slideLayouts/slideLayout3.xml" Id="R0382c87e22ba4050" /></Relationships>
</file>

<file path=ppt/slides/_rels/slide43.xml.rels>&#65279;<?xml version="1.0" encoding="utf-8"?><Relationships xmlns="http://schemas.openxmlformats.org/package/2006/relationships"><Relationship Type="http://schemas.openxmlformats.org/officeDocument/2006/relationships/image" Target="/ppt/media/image87.png" Id="Rfca957b50114425d" /><Relationship Type="http://schemas.openxmlformats.org/officeDocument/2006/relationships/image" Target="/ppt/media/image88.png" Id="R77b4b04af5f643dd" /><Relationship Type="http://schemas.openxmlformats.org/officeDocument/2006/relationships/image" Target="/ppt/media/image89.png" Id="R9e234e6004cf4dd7" /><Relationship Type="http://schemas.openxmlformats.org/officeDocument/2006/relationships/image" Target="/ppt/media/image90.png" Id="R40db52ef429241f2" /><Relationship Type="http://schemas.openxmlformats.org/officeDocument/2006/relationships/notesSlide" Target="/ppt/notesSlides/notesSlide43.xml" Id="Rfa988908b8e2421c" /><Relationship Type="http://schemas.openxmlformats.org/officeDocument/2006/relationships/slideLayout" Target="/ppt/slideLayouts/slideLayout3.xml" Id="R222c73da4f4c40a2" /></Relationships>
</file>

<file path=ppt/slides/_rels/slide44.xml.rels>&#65279;<?xml version="1.0" encoding="utf-8"?><Relationships xmlns="http://schemas.openxmlformats.org/package/2006/relationships"><Relationship Type="http://schemas.openxmlformats.org/officeDocument/2006/relationships/image" Target="/ppt/media/image91.png" Id="R93fc74bc1fc74adc" /><Relationship Type="http://schemas.openxmlformats.org/officeDocument/2006/relationships/image" Target="/ppt/media/image92.png" Id="R476a576b5f08437f" /><Relationship Type="http://schemas.openxmlformats.org/officeDocument/2006/relationships/image" Target="/ppt/media/image93.png" Id="Rae1e37b72ea646e2" /><Relationship Type="http://schemas.openxmlformats.org/officeDocument/2006/relationships/notesSlide" Target="/ppt/notesSlides/notesSlide44.xml" Id="Refd456334d09488f" /><Relationship Type="http://schemas.openxmlformats.org/officeDocument/2006/relationships/slideLayout" Target="/ppt/slideLayouts/slideLayout3.xml" Id="R45fc46f084f14e7a" /></Relationships>
</file>

<file path=ppt/slides/_rels/slide45.xml.rels>&#65279;<?xml version="1.0" encoding="utf-8"?><Relationships xmlns="http://schemas.openxmlformats.org/package/2006/relationships"><Relationship Type="http://schemas.openxmlformats.org/officeDocument/2006/relationships/notesSlide" Target="/ppt/notesSlides/notesSlide45.xml" Id="Ra94df3c695e94f9e" /><Relationship Type="http://schemas.openxmlformats.org/officeDocument/2006/relationships/slideLayout" Target="/ppt/slideLayouts/slideLayout3.xml" Id="R6ca7a64b64154ca5" /></Relationships>
</file>

<file path=ppt/slides/_rels/slide46.xml.rels>&#65279;<?xml version="1.0" encoding="utf-8"?><Relationships xmlns="http://schemas.openxmlformats.org/package/2006/relationships"><Relationship Type="http://schemas.openxmlformats.org/officeDocument/2006/relationships/image" Target="/ppt/media/image94.png" Id="R3972a08ee3594449" /><Relationship Type="http://schemas.openxmlformats.org/officeDocument/2006/relationships/notesSlide" Target="/ppt/notesSlides/notesSlide46.xml" Id="R48ea7e6200f74652" /><Relationship Type="http://schemas.openxmlformats.org/officeDocument/2006/relationships/slideLayout" Target="/ppt/slideLayouts/slideLayout3.xml" Id="R88bb2708360a45b0" /></Relationships>
</file>

<file path=ppt/slides/_rels/slide47.xml.rels>&#65279;<?xml version="1.0" encoding="utf-8"?><Relationships xmlns="http://schemas.openxmlformats.org/package/2006/relationships"><Relationship Type="http://schemas.openxmlformats.org/officeDocument/2006/relationships/image" Target="/ppt/media/image95.png" Id="R2fc0665029a54327" /><Relationship Type="http://schemas.openxmlformats.org/officeDocument/2006/relationships/image" Target="/ppt/media/image96.png" Id="Re918a71d82be4ae5" /><Relationship Type="http://schemas.openxmlformats.org/officeDocument/2006/relationships/image" Target="/ppt/media/image97.png" Id="R186fdbc016b045c0" /><Relationship Type="http://schemas.openxmlformats.org/officeDocument/2006/relationships/image" Target="/ppt/media/image98.png" Id="Rf2f8ad0698a541f1" /><Relationship Type="http://schemas.openxmlformats.org/officeDocument/2006/relationships/notesSlide" Target="/ppt/notesSlides/notesSlide47.xml" Id="R9df34d41eeb8453a" /><Relationship Type="http://schemas.openxmlformats.org/officeDocument/2006/relationships/slideLayout" Target="/ppt/slideLayouts/slideLayout3.xml" Id="R5180155f28c44c3a" /></Relationships>
</file>

<file path=ppt/slides/_rels/slide48.xml.rels>&#65279;<?xml version="1.0" encoding="utf-8"?><Relationships xmlns="http://schemas.openxmlformats.org/package/2006/relationships"><Relationship Type="http://schemas.openxmlformats.org/officeDocument/2006/relationships/image" Target="/ppt/media/image99.png" Id="R03d48ed7ee7245ce" /><Relationship Type="http://schemas.openxmlformats.org/officeDocument/2006/relationships/notesSlide" Target="/ppt/notesSlides/notesSlide48.xml" Id="R01d555a36159461b" /><Relationship Type="http://schemas.openxmlformats.org/officeDocument/2006/relationships/slideLayout" Target="/ppt/slideLayouts/slideLayout3.xml" Id="R55d598a6a3be49ed" /></Relationships>
</file>

<file path=ppt/slides/_rels/slide5.xml.rels>&#65279;<?xml version="1.0" encoding="utf-8"?><Relationships xmlns="http://schemas.openxmlformats.org/package/2006/relationships"><Relationship Type="http://schemas.openxmlformats.org/officeDocument/2006/relationships/image" Target="/ppt/media/image8.png" Id="R53de7f433ae24cbf" /><Relationship Type="http://schemas.openxmlformats.org/officeDocument/2006/relationships/image" Target="/ppt/media/image9.png" Id="R7e9bb434bcaa47c7" /><Relationship Type="http://schemas.openxmlformats.org/officeDocument/2006/relationships/image" Target="/ppt/media/image10.png" Id="R1600638c3851407a" /><Relationship Type="http://schemas.openxmlformats.org/officeDocument/2006/relationships/image" Target="/ppt/media/image11.png" Id="R98f3fe83399a4770" /><Relationship Type="http://schemas.openxmlformats.org/officeDocument/2006/relationships/image" Target="/ppt/media/image12.png" Id="Rc9905d78eb754f33" /><Relationship Type="http://schemas.openxmlformats.org/officeDocument/2006/relationships/notesSlide" Target="/ppt/notesSlides/notesSlide5.xml" Id="R9ef9da4c55c3423a" /><Relationship Type="http://schemas.openxmlformats.org/officeDocument/2006/relationships/slideLayout" Target="/ppt/slideLayouts/slideLayout2.xml" Id="Rb85a5a0d6da24310" /></Relationships>
</file>

<file path=ppt/slides/_rels/slide6.xml.rels>&#65279;<?xml version="1.0" encoding="utf-8"?><Relationships xmlns="http://schemas.openxmlformats.org/package/2006/relationships"><Relationship Type="http://schemas.openxmlformats.org/officeDocument/2006/relationships/image" Target="/ppt/media/image13.png" Id="R963b1252e2e04946" /><Relationship Type="http://schemas.openxmlformats.org/officeDocument/2006/relationships/notesSlide" Target="/ppt/notesSlides/notesSlide6.xml" Id="R9e1c85c1cef640d6" /><Relationship Type="http://schemas.openxmlformats.org/officeDocument/2006/relationships/slideLayout" Target="/ppt/slideLayouts/slideLayout2.xml" Id="Ra1a02e39a3cd4e33" /></Relationships>
</file>

<file path=ppt/slides/_rels/slide7.xml.rels>&#65279;<?xml version="1.0" encoding="utf-8"?><Relationships xmlns="http://schemas.openxmlformats.org/package/2006/relationships"><Relationship Type="http://schemas.openxmlformats.org/officeDocument/2006/relationships/image" Target="/ppt/media/image14.png" Id="R859c3deb6cd34c7e" /><Relationship Type="http://schemas.openxmlformats.org/officeDocument/2006/relationships/image" Target="/ppt/media/image15.png" Id="Ra412c16fa7a74ecc" /><Relationship Type="http://schemas.openxmlformats.org/officeDocument/2006/relationships/notesSlide" Target="/ppt/notesSlides/notesSlide7.xml" Id="Rec89a2a90a5b432a" /><Relationship Type="http://schemas.openxmlformats.org/officeDocument/2006/relationships/slideLayout" Target="/ppt/slideLayouts/slideLayout2.xml" Id="R125caef00e054416" /></Relationships>
</file>

<file path=ppt/slides/_rels/slide8.xml.rels>&#65279;<?xml version="1.0" encoding="utf-8"?><Relationships xmlns="http://schemas.openxmlformats.org/package/2006/relationships"><Relationship Type="http://schemas.openxmlformats.org/officeDocument/2006/relationships/image" Target="/ppt/media/image16.png" Id="R1560aa2e701d4fb2" /><Relationship Type="http://schemas.openxmlformats.org/officeDocument/2006/relationships/image" Target="/ppt/media/image17.png" Id="R4ce7643218c243df" /><Relationship Type="http://schemas.openxmlformats.org/officeDocument/2006/relationships/notesSlide" Target="/ppt/notesSlides/notesSlide8.xml" Id="R8c4216585362402d" /><Relationship Type="http://schemas.openxmlformats.org/officeDocument/2006/relationships/slideLayout" Target="/ppt/slideLayouts/slideLayout2.xml" Id="R33dafdb01bef4453" /></Relationships>
</file>

<file path=ppt/slides/_rels/slide9.xml.rels>&#65279;<?xml version="1.0" encoding="utf-8"?><Relationships xmlns="http://schemas.openxmlformats.org/package/2006/relationships"><Relationship Type="http://schemas.openxmlformats.org/officeDocument/2006/relationships/image" Target="/ppt/media/image18.png" Id="R4d4657c9de3d4e3b" /><Relationship Type="http://schemas.openxmlformats.org/officeDocument/2006/relationships/image" Target="/ppt/media/image19.png" Id="R6af0fd0647834091" /><Relationship Type="http://schemas.openxmlformats.org/officeDocument/2006/relationships/image" Target="/ppt/media/image20.png" Id="Rd89e70e8b3994586" /><Relationship Type="http://schemas.openxmlformats.org/officeDocument/2006/relationships/notesSlide" Target="/ppt/notesSlides/notesSlide9.xml" Id="R5da7d84a4c9f4c92" /><Relationship Type="http://schemas.openxmlformats.org/officeDocument/2006/relationships/slideLayout" Target="/ppt/slideLayouts/slideLayout2.xml" Id="Rd65ab7c6728d493d"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1f3f8e92becd496e"/>
          <a:stretch>
            <a:fillRect/>
          </a:stretch>
        </p:blipFill>
        <p:spPr>
          <a:xfrm>
            <a:off x="0" y="0"/>
            <a:ext cx="5486400" cy="8229600"/>
          </a:xfrm>
          <a:prstGeom prst="rect">
            <a:avLst/>
          </a:prstGeom>
        </p:spPr>
      </p:pic>
      <p:sp>
        <p:nvSpPr>
          <p:cNvPr id="3" name="Text 0"/>
          <p:cNvSpPr/>
          <p:nvPr/>
        </p:nvSpPr>
        <p:spPr>
          <a:xfrm>
            <a:off x="6280190" y="162996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PHARMACY INVENTORY MANAGEMENT SYSTEM</a:t>
            </a:r>
            <a:endParaRPr lang="en-US" sz="4450" dirty="0"/>
          </a:p>
        </p:txBody>
      </p:sp>
      <p:sp>
        <p:nvSpPr>
          <p:cNvPr id="4" name="Text 1"/>
          <p:cNvSpPr/>
          <p:nvPr/>
        </p:nvSpPr>
        <p:spPr>
          <a:xfrm>
            <a:off x="6280190" y="338768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SQL-Based Database Design</a:t>
            </a:r>
            <a:endParaRPr lang="en-US" sz="1750" dirty="0"/>
          </a:p>
        </p:txBody>
      </p:sp>
      <p:sp>
        <p:nvSpPr>
          <p:cNvPr id="5" name="Text 2"/>
          <p:cNvSpPr/>
          <p:nvPr/>
        </p:nvSpPr>
        <p:spPr>
          <a:xfrm>
            <a:off x="6280190" y="42325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Prepared by</a:t>
            </a:r>
            <a:endParaRPr lang="en-US" sz="2200" dirty="0"/>
          </a:p>
        </p:txBody>
      </p:sp>
      <p:sp>
        <p:nvSpPr>
          <p:cNvPr id="6" name="Text 3"/>
          <p:cNvSpPr/>
          <p:nvPr/>
        </p:nvSpPr>
        <p:spPr>
          <a:xfrm>
            <a:off x="6280190" y="4813697"/>
            <a:ext cx="3501509"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Vivek Chincholkar</a:t>
            </a:r>
            <a:endParaRPr lang="en-US" sz="1750" dirty="0"/>
          </a:p>
        </p:txBody>
      </p:sp>
      <p:sp>
        <p:nvSpPr>
          <p:cNvPr id="7" name="Text 4"/>
          <p:cNvSpPr/>
          <p:nvPr/>
        </p:nvSpPr>
        <p:spPr>
          <a:xfrm>
            <a:off x="10342721" y="42325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Academic Mentor</a:t>
            </a:r>
            <a:endParaRPr lang="en-US" sz="2200" dirty="0"/>
          </a:p>
        </p:txBody>
      </p:sp>
      <p:sp>
        <p:nvSpPr>
          <p:cNvPr id="8" name="Text 5"/>
          <p:cNvSpPr/>
          <p:nvPr/>
        </p:nvSpPr>
        <p:spPr>
          <a:xfrm>
            <a:off x="10342721" y="4813697"/>
            <a:ext cx="3501509"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Shalini Verma</a:t>
            </a:r>
            <a:endParaRPr lang="en-US" sz="1750" dirty="0"/>
          </a:p>
        </p:txBody>
      </p:sp>
      <p:sp>
        <p:nvSpPr>
          <p:cNvPr id="9" name="Shape 6"/>
          <p:cNvSpPr/>
          <p:nvPr/>
        </p:nvSpPr>
        <p:spPr>
          <a:xfrm>
            <a:off x="6280190" y="5635823"/>
            <a:ext cx="7556421" cy="963811"/>
          </a:xfrm>
          <a:prstGeom prst="roundRect">
            <a:avLst>
              <a:gd name="adj" fmla="val 3530"/>
            </a:avLst>
          </a:prstGeom>
          <a:solidFill>
            <a:srgbClr val="EDD5C4"/>
          </a:solidFill>
          <a:ln/>
        </p:spPr>
      </p:sp>
      <p:pic>
        <p:nvPicPr>
          <p:cNvPr id="10" name="Image 1" descr="preencoded.png">    </p:cNvPr>
          <p:cNvPicPr>
            <a:picLocks noChangeAspect="1"/>
          </p:cNvPicPr>
          <p:nvPr/>
        </p:nvPicPr>
        <p:blipFill>
          <a:blip r:embed="R369f4263c92a4c0c"/>
          <a:stretch>
            <a:fillRect/>
          </a:stretch>
        </p:blipFill>
        <p:spPr>
          <a:xfrm>
            <a:off x="6507004" y="5979914"/>
            <a:ext cx="283488" cy="226814"/>
          </a:xfrm>
          <a:prstGeom prst="rect">
            <a:avLst/>
          </a:prstGeom>
        </p:spPr>
      </p:pic>
      <p:sp>
        <p:nvSpPr>
          <p:cNvPr id="11" name="Text 7"/>
          <p:cNvSpPr/>
          <p:nvPr/>
        </p:nvSpPr>
        <p:spPr>
          <a:xfrm>
            <a:off x="7017306" y="5919311"/>
            <a:ext cx="659249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Source Serif 4" pitchFamily="34" charset="0"/>
                <a:ea typeface="Source Serif 4" pitchFamily="34" charset="-122"/>
                <a:cs typeface="Source Serif 4" pitchFamily="34" charset="-120"/>
              </a:rPr>
              <a:t>Tools Used: MySQL / SQL Database Language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12984"/>
            <a:ext cx="8872538" cy="566976"/>
          </a:xfrm>
          <a:prstGeom prst="rect">
            <a:avLst/>
          </a:prstGeom>
          <a:noFill/>
          <a:ln/>
        </p:spPr>
        <p:txBody>
          <a:bodyPr wrap="non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Summary: Features &amp; Business Benefits</a:t>
            </a:r>
            <a:endParaRPr lang="en-US" sz="3550" dirty="0"/>
          </a:p>
        </p:txBody>
      </p:sp>
      <p:sp>
        <p:nvSpPr>
          <p:cNvPr id="3" name="Text 1"/>
          <p:cNvSpPr/>
          <p:nvPr/>
        </p:nvSpPr>
        <p:spPr>
          <a:xfrm>
            <a:off x="793790" y="203358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The system is designed not just for data storage, but as a strategic tool for managing and growing the pharmacy business.</a:t>
            </a:r>
            <a:endParaRPr lang="en-US" sz="1750" dirty="0"/>
          </a:p>
        </p:txBody>
      </p:sp>
      <p:sp>
        <p:nvSpPr>
          <p:cNvPr id="4" name="Text 2"/>
          <p:cNvSpPr/>
          <p:nvPr/>
        </p:nvSpPr>
        <p:spPr>
          <a:xfrm>
            <a:off x="1733788" y="2827496"/>
            <a:ext cx="2958703" cy="354330"/>
          </a:xfrm>
          <a:prstGeom prst="rect">
            <a:avLst/>
          </a:prstGeom>
          <a:noFill/>
          <a:ln/>
        </p:spPr>
        <p:txBody>
          <a:bodyPr wrap="none" lIns="0" tIns="0" rIns="0" bIns="0" rtlCol="0" anchor="t"/>
          <a:lstStyle/>
          <a:p>
            <a:pPr algn="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Centralized Data Hub</a:t>
            </a:r>
            <a:endParaRPr lang="en-US" sz="2200" dirty="0"/>
          </a:p>
        </p:txBody>
      </p:sp>
      <p:sp>
        <p:nvSpPr>
          <p:cNvPr id="5" name="Text 3"/>
          <p:cNvSpPr/>
          <p:nvPr/>
        </p:nvSpPr>
        <p:spPr>
          <a:xfrm>
            <a:off x="793790" y="3317915"/>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All operational data is unified, ensuring a single source of truth across all modules.</a:t>
            </a:r>
            <a:endParaRPr lang="en-US" sz="1750" dirty="0"/>
          </a:p>
        </p:txBody>
      </p:sp>
      <p:pic>
        <p:nvPicPr>
          <p:cNvPr id="6" name="Image 0" descr="preencoded.png">    </p:cNvPr>
          <p:cNvPicPr>
            <a:picLocks noChangeAspect="1"/>
          </p:cNvPicPr>
          <p:nvPr/>
        </p:nvPicPr>
        <p:blipFill>
          <a:blip r:embed="R8a2f095758e24778"/>
          <a:stretch>
            <a:fillRect/>
          </a:stretch>
        </p:blipFill>
        <p:spPr>
          <a:xfrm>
            <a:off x="5032653" y="2651641"/>
            <a:ext cx="4564975" cy="4564975"/>
          </a:xfrm>
          <a:prstGeom prst="rect">
            <a:avLst/>
          </a:prstGeom>
        </p:spPr>
      </p:pic>
      <p:pic>
        <p:nvPicPr>
          <p:cNvPr id="7" name="Image 1" descr="preencoded.png">    </p:cNvPr>
          <p:cNvPicPr>
            <a:picLocks noChangeAspect="1"/>
          </p:cNvPicPr>
          <p:nvPr/>
        </p:nvPicPr>
        <p:blipFill>
          <a:blip r:embed="R67a48d582dbc4fa4"/>
          <a:stretch>
            <a:fillRect/>
          </a:stretch>
        </p:blipFill>
        <p:spPr>
          <a:xfrm>
            <a:off x="6015633" y="3592116"/>
            <a:ext cx="339328" cy="424220"/>
          </a:xfrm>
          <a:prstGeom prst="rect">
            <a:avLst/>
          </a:prstGeom>
        </p:spPr>
      </p:pic>
      <p:sp>
        <p:nvSpPr>
          <p:cNvPr id="8" name="Text 4"/>
          <p:cNvSpPr/>
          <p:nvPr/>
        </p:nvSpPr>
        <p:spPr>
          <a:xfrm>
            <a:off x="9937790" y="2827496"/>
            <a:ext cx="3153608"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Workflow Automation</a:t>
            </a:r>
            <a:endParaRPr lang="en-US" sz="2200" dirty="0"/>
          </a:p>
        </p:txBody>
      </p:sp>
      <p:sp>
        <p:nvSpPr>
          <p:cNvPr id="9" name="Text 5"/>
          <p:cNvSpPr/>
          <p:nvPr/>
        </p:nvSpPr>
        <p:spPr>
          <a:xfrm>
            <a:off x="9937790" y="3317915"/>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Significant time savings through automated purchase order generation and sales recording.</a:t>
            </a:r>
            <a:endParaRPr lang="en-US" sz="1750" dirty="0"/>
          </a:p>
        </p:txBody>
      </p:sp>
      <p:pic>
        <p:nvPicPr>
          <p:cNvPr id="10" name="Image 2" descr="preencoded.png">    </p:cNvPr>
          <p:cNvPicPr>
            <a:picLocks noChangeAspect="1"/>
          </p:cNvPicPr>
          <p:nvPr/>
        </p:nvPicPr>
        <p:blipFill>
          <a:blip r:embed="R9a5c4d000a364faf"/>
          <a:stretch>
            <a:fillRect/>
          </a:stretch>
        </p:blipFill>
        <p:spPr>
          <a:xfrm>
            <a:off x="5032653" y="2651641"/>
            <a:ext cx="4564975" cy="4564975"/>
          </a:xfrm>
          <a:prstGeom prst="rect">
            <a:avLst/>
          </a:prstGeom>
        </p:spPr>
      </p:pic>
      <p:pic>
        <p:nvPicPr>
          <p:cNvPr id="11" name="Image 3" descr="preencoded.png">    </p:cNvPr>
          <p:cNvPicPr>
            <a:picLocks noChangeAspect="1"/>
          </p:cNvPicPr>
          <p:nvPr/>
        </p:nvPicPr>
        <p:blipFill>
          <a:blip r:embed="Rd7532fc2538c4f87"/>
          <a:stretch>
            <a:fillRect/>
          </a:stretch>
        </p:blipFill>
        <p:spPr>
          <a:xfrm>
            <a:off x="8275201" y="3592116"/>
            <a:ext cx="339328" cy="424220"/>
          </a:xfrm>
          <a:prstGeom prst="rect">
            <a:avLst/>
          </a:prstGeom>
        </p:spPr>
      </p:pic>
      <p:sp>
        <p:nvSpPr>
          <p:cNvPr id="12" name="Text 6"/>
          <p:cNvSpPr/>
          <p:nvPr/>
        </p:nvSpPr>
        <p:spPr>
          <a:xfrm>
            <a:off x="9937790" y="52800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Real-Time Visibility</a:t>
            </a:r>
            <a:endParaRPr lang="en-US" sz="2200" dirty="0"/>
          </a:p>
        </p:txBody>
      </p:sp>
      <p:sp>
        <p:nvSpPr>
          <p:cNvPr id="13" name="Text 7"/>
          <p:cNvSpPr/>
          <p:nvPr/>
        </p:nvSpPr>
        <p:spPr>
          <a:xfrm>
            <a:off x="9937790" y="5770483"/>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Instant tracking of inventory, stock levels, and critical medicine expiry dates.</a:t>
            </a:r>
            <a:endParaRPr lang="en-US" sz="1750" dirty="0"/>
          </a:p>
        </p:txBody>
      </p:sp>
      <p:pic>
        <p:nvPicPr>
          <p:cNvPr id="14" name="Image 4" descr="preencoded.png">    </p:cNvPr>
          <p:cNvPicPr>
            <a:picLocks noChangeAspect="1"/>
          </p:cNvPicPr>
          <p:nvPr/>
        </p:nvPicPr>
        <p:blipFill>
          <a:blip r:embed="Rfc4b43f5db9e40cd"/>
          <a:stretch>
            <a:fillRect/>
          </a:stretch>
        </p:blipFill>
        <p:spPr>
          <a:xfrm>
            <a:off x="5032653" y="2651641"/>
            <a:ext cx="4564975" cy="4564975"/>
          </a:xfrm>
          <a:prstGeom prst="rect">
            <a:avLst/>
          </a:prstGeom>
        </p:spPr>
      </p:pic>
      <p:pic>
        <p:nvPicPr>
          <p:cNvPr id="15" name="Image 5" descr="preencoded.png">    </p:cNvPr>
          <p:cNvPicPr>
            <a:picLocks noChangeAspect="1"/>
          </p:cNvPicPr>
          <p:nvPr/>
        </p:nvPicPr>
        <p:blipFill>
          <a:blip r:embed="R3c34d82f78f84d01"/>
          <a:stretch>
            <a:fillRect/>
          </a:stretch>
        </p:blipFill>
        <p:spPr>
          <a:xfrm>
            <a:off x="8275201" y="5851684"/>
            <a:ext cx="339328" cy="424220"/>
          </a:xfrm>
          <a:prstGeom prst="rect">
            <a:avLst/>
          </a:prstGeom>
        </p:spPr>
      </p:pic>
      <p:sp>
        <p:nvSpPr>
          <p:cNvPr id="16" name="Text 8"/>
          <p:cNvSpPr/>
          <p:nvPr/>
        </p:nvSpPr>
        <p:spPr>
          <a:xfrm>
            <a:off x="927259" y="5098613"/>
            <a:ext cx="3765232" cy="354330"/>
          </a:xfrm>
          <a:prstGeom prst="rect">
            <a:avLst/>
          </a:prstGeom>
          <a:noFill/>
          <a:ln/>
        </p:spPr>
        <p:txBody>
          <a:bodyPr wrap="none" lIns="0" tIns="0" rIns="0" bIns="0" rtlCol="0" anchor="t"/>
          <a:lstStyle/>
          <a:p>
            <a:pPr algn="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Enhanced Decision Making</a:t>
            </a:r>
            <a:endParaRPr lang="en-US" sz="2200" dirty="0"/>
          </a:p>
        </p:txBody>
      </p:sp>
      <p:sp>
        <p:nvSpPr>
          <p:cNvPr id="17" name="Text 9"/>
          <p:cNvSpPr/>
          <p:nvPr/>
        </p:nvSpPr>
        <p:spPr>
          <a:xfrm>
            <a:off x="793790" y="5589032"/>
            <a:ext cx="3898702" cy="1451610"/>
          </a:xfrm>
          <a:prstGeom prst="rect">
            <a:avLst/>
          </a:prstGeom>
          <a:noFill/>
          <a:ln/>
        </p:spPr>
        <p:txBody>
          <a:bodyPr wrap="square" lIns="0" tIns="0" rIns="0" bIns="0" rtlCol="0" anchor="t"/>
          <a:lstStyle/>
          <a:p>
            <a:pPr algn="r"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Leverages structured data for analytics, optimizing inventory, pricing, and procurement strategies.</a:t>
            </a:r>
            <a:endParaRPr lang="en-US" sz="1750" dirty="0"/>
          </a:p>
        </p:txBody>
      </p:sp>
      <p:pic>
        <p:nvPicPr>
          <p:cNvPr id="18" name="Image 6" descr="preencoded.png">    </p:cNvPr>
          <p:cNvPicPr>
            <a:picLocks noChangeAspect="1"/>
          </p:cNvPicPr>
          <p:nvPr/>
        </p:nvPicPr>
        <p:blipFill>
          <a:blip r:embed="Rcba18f59f2164b12"/>
          <a:stretch>
            <a:fillRect/>
          </a:stretch>
        </p:blipFill>
        <p:spPr>
          <a:xfrm>
            <a:off x="5032653" y="2651641"/>
            <a:ext cx="4564975" cy="4564975"/>
          </a:xfrm>
          <a:prstGeom prst="rect">
            <a:avLst/>
          </a:prstGeom>
        </p:spPr>
      </p:pic>
      <p:pic>
        <p:nvPicPr>
          <p:cNvPr id="19" name="Image 7" descr="preencoded.png">    </p:cNvPr>
          <p:cNvPicPr>
            <a:picLocks noChangeAspect="1"/>
          </p:cNvPicPr>
          <p:nvPr/>
        </p:nvPicPr>
        <p:blipFill>
          <a:blip r:embed="Rf25ce88582f64ad3"/>
          <a:stretch>
            <a:fillRect/>
          </a:stretch>
        </p:blipFill>
        <p:spPr>
          <a:xfrm>
            <a:off x="6015633" y="5851684"/>
            <a:ext cx="339328" cy="4242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2162da5b642c42cc"/>
          <a:stretch>
            <a:fillRect/>
          </a:stretch>
        </p:blipFill>
        <p:spPr>
          <a:xfrm>
            <a:off x="0" y="0"/>
            <a:ext cx="5486400" cy="8229600"/>
          </a:xfrm>
          <a:prstGeom prst="rect">
            <a:avLst/>
          </a:prstGeom>
        </p:spPr>
      </p:pic>
      <p:sp>
        <p:nvSpPr>
          <p:cNvPr id="3" name="Text 0"/>
          <p:cNvSpPr/>
          <p:nvPr/>
        </p:nvSpPr>
        <p:spPr>
          <a:xfrm>
            <a:off x="6202680" y="889397"/>
            <a:ext cx="7711440" cy="1918454"/>
          </a:xfrm>
          <a:prstGeom prst="rect">
            <a:avLst/>
          </a:prstGeom>
          <a:noFill/>
          <a:ln/>
        </p:spPr>
        <p:txBody>
          <a:bodyPr wrap="square" lIns="0" tIns="0" rIns="0" bIns="0" rtlCol="0" anchor="t"/>
          <a:lstStyle/>
          <a:p>
            <a:pPr algn="l" indent="0" marL="0">
              <a:lnSpc>
                <a:spcPts val="5000"/>
              </a:lnSpc>
              <a:buNone/>
            </a:pPr>
            <a:r>
              <a:rPr lang="en-US" sz="4000" dirty="0">
                <a:solidFill>
                  <a:srgbClr val="201B18"/>
                </a:solidFill>
                <a:latin typeface="Platypi Medium" pitchFamily="34" charset="0"/>
                <a:ea typeface="Platypi Medium" pitchFamily="34" charset="-122"/>
                <a:cs typeface="Platypi Medium" pitchFamily="34" charset="-120"/>
              </a:rPr>
              <a:t>PHASE 2 OVERVIEW: ADVANCED SQL FOR PHARMACY DATA</a:t>
            </a:r>
            <a:endParaRPr lang="en-US" sz="4000" dirty="0"/>
          </a:p>
        </p:txBody>
      </p:sp>
      <p:sp>
        <p:nvSpPr>
          <p:cNvPr id="4" name="Text 1"/>
          <p:cNvSpPr/>
          <p:nvPr/>
        </p:nvSpPr>
        <p:spPr>
          <a:xfrm>
            <a:off x="6202680" y="3114794"/>
            <a:ext cx="7711440" cy="982266"/>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Phase 2 of our development focuses on mastering advanced SQL operations crucial for managing high-volume, sensitive healthcare and pharmacy data. This phase involves extensive work across </a:t>
            </a:r>
            <a:pPr algn="l" indent="0" marL="0">
              <a:lnSpc>
                <a:spcPts val="2550"/>
              </a:lnSpc>
              <a:buNone/>
            </a:pPr>
            <a:r>
              <a:rPr lang="en-US" sz="1600" b="1" dirty="0">
                <a:solidFill>
                  <a:srgbClr val="504C49"/>
                </a:solidFill>
                <a:latin typeface="Source Serif 4" pitchFamily="34" charset="0"/>
                <a:ea typeface="Source Serif 4" pitchFamily="34" charset="-122"/>
                <a:cs typeface="Source Serif 4" pitchFamily="34" charset="-120"/>
              </a:rPr>
              <a:t>25 distinct database tables</a:t>
            </a:r>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a:t>
            </a:r>
            <a:endParaRPr lang="en-US" sz="1600" dirty="0"/>
          </a:p>
        </p:txBody>
      </p:sp>
      <p:sp>
        <p:nvSpPr>
          <p:cNvPr id="5" name="Shape 2"/>
          <p:cNvSpPr/>
          <p:nvPr/>
        </p:nvSpPr>
        <p:spPr>
          <a:xfrm>
            <a:off x="6202680" y="4327208"/>
            <a:ext cx="7711440" cy="3012996"/>
          </a:xfrm>
          <a:prstGeom prst="roundRect">
            <a:avLst>
              <a:gd name="adj" fmla="val 1019"/>
            </a:avLst>
          </a:prstGeom>
          <a:solidFill>
            <a:srgbClr val="F9F7F7"/>
          </a:solidFill>
          <a:ln/>
        </p:spPr>
      </p:sp>
      <p:sp>
        <p:nvSpPr>
          <p:cNvPr id="6" name="Shape 3"/>
          <p:cNvSpPr/>
          <p:nvPr/>
        </p:nvSpPr>
        <p:spPr>
          <a:xfrm>
            <a:off x="6202680" y="4327208"/>
            <a:ext cx="3855720" cy="1506498"/>
          </a:xfrm>
          <a:prstGeom prst="roundRect">
            <a:avLst>
              <a:gd name="adj" fmla="val 2038"/>
            </a:avLst>
          </a:prstGeom>
          <a:solidFill>
            <a:srgbClr val="F9F7F7"/>
          </a:solidFill>
          <a:ln/>
        </p:spPr>
      </p:sp>
      <p:sp>
        <p:nvSpPr>
          <p:cNvPr id="7" name="Text 4"/>
          <p:cNvSpPr/>
          <p:nvPr/>
        </p:nvSpPr>
        <p:spPr>
          <a:xfrm>
            <a:off x="6407229" y="4531757"/>
            <a:ext cx="2558177" cy="319802"/>
          </a:xfrm>
          <a:prstGeom prst="rect">
            <a:avLst/>
          </a:prstGeom>
          <a:noFill/>
          <a:ln/>
        </p:spPr>
        <p:txBody>
          <a:bodyPr wrap="none" lIns="0" tIns="0" rIns="0" bIns="0" rtlCol="0" anchor="t"/>
          <a:lstStyle/>
          <a:p>
            <a:pPr algn="l"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Technical Depth</a:t>
            </a:r>
            <a:endParaRPr lang="en-US" sz="2000" dirty="0"/>
          </a:p>
        </p:txBody>
      </p:sp>
      <p:sp>
        <p:nvSpPr>
          <p:cNvPr id="8" name="Text 5"/>
          <p:cNvSpPr/>
          <p:nvPr/>
        </p:nvSpPr>
        <p:spPr>
          <a:xfrm>
            <a:off x="6407229" y="4974312"/>
            <a:ext cx="3446621" cy="654844"/>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Demonstrate proficiency in DDL, DML, DQL, and analytic functions.</a:t>
            </a:r>
            <a:endParaRPr lang="en-US" sz="1600" dirty="0"/>
          </a:p>
        </p:txBody>
      </p:sp>
      <p:sp>
        <p:nvSpPr>
          <p:cNvPr id="9" name="Shape 6"/>
          <p:cNvSpPr/>
          <p:nvPr/>
        </p:nvSpPr>
        <p:spPr>
          <a:xfrm>
            <a:off x="10058400" y="4327208"/>
            <a:ext cx="3855720" cy="1506498"/>
          </a:xfrm>
          <a:prstGeom prst="rect">
            <a:avLst/>
          </a:prstGeom>
          <a:solidFill>
            <a:srgbClr val="F9F7F7"/>
          </a:solidFill>
          <a:ln/>
        </p:spPr>
      </p:sp>
      <p:sp>
        <p:nvSpPr>
          <p:cNvPr id="10" name="Shape 7"/>
          <p:cNvSpPr/>
          <p:nvPr/>
        </p:nvSpPr>
        <p:spPr>
          <a:xfrm>
            <a:off x="10058400" y="4327208"/>
            <a:ext cx="22860" cy="1506498"/>
          </a:xfrm>
          <a:prstGeom prst="roundRect">
            <a:avLst>
              <a:gd name="adj" fmla="val 134289"/>
            </a:avLst>
          </a:prstGeom>
          <a:solidFill>
            <a:srgbClr val="D8D4D4"/>
          </a:solidFill>
          <a:ln/>
        </p:spPr>
      </p:sp>
      <p:sp>
        <p:nvSpPr>
          <p:cNvPr id="11" name="Text 8"/>
          <p:cNvSpPr/>
          <p:nvPr/>
        </p:nvSpPr>
        <p:spPr>
          <a:xfrm>
            <a:off x="10262949" y="4531757"/>
            <a:ext cx="2558177" cy="319802"/>
          </a:xfrm>
          <a:prstGeom prst="rect">
            <a:avLst/>
          </a:prstGeom>
          <a:noFill/>
          <a:ln/>
        </p:spPr>
        <p:txBody>
          <a:bodyPr wrap="none" lIns="0" tIns="0" rIns="0" bIns="0" rtlCol="0" anchor="t"/>
          <a:lstStyle/>
          <a:p>
            <a:pPr algn="l"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Key Concepts</a:t>
            </a:r>
            <a:endParaRPr lang="en-US" sz="2000" dirty="0"/>
          </a:p>
        </p:txBody>
      </p:sp>
      <p:sp>
        <p:nvSpPr>
          <p:cNvPr id="12" name="Text 9"/>
          <p:cNvSpPr/>
          <p:nvPr/>
        </p:nvSpPr>
        <p:spPr>
          <a:xfrm>
            <a:off x="10262949" y="4974312"/>
            <a:ext cx="3446621" cy="654844"/>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Applying Joins, Clauses, Logical Operators, and Aggregations.</a:t>
            </a:r>
            <a:endParaRPr lang="en-US" sz="1600" dirty="0"/>
          </a:p>
        </p:txBody>
      </p:sp>
      <p:sp>
        <p:nvSpPr>
          <p:cNvPr id="13" name="Shape 10"/>
          <p:cNvSpPr/>
          <p:nvPr/>
        </p:nvSpPr>
        <p:spPr>
          <a:xfrm>
            <a:off x="6202680" y="5833705"/>
            <a:ext cx="7711440" cy="1506498"/>
          </a:xfrm>
          <a:prstGeom prst="rect">
            <a:avLst/>
          </a:prstGeom>
          <a:solidFill>
            <a:srgbClr val="F9F7F7"/>
          </a:solidFill>
          <a:ln/>
        </p:spPr>
      </p:sp>
      <p:sp>
        <p:nvSpPr>
          <p:cNvPr id="14" name="Shape 11"/>
          <p:cNvSpPr/>
          <p:nvPr/>
        </p:nvSpPr>
        <p:spPr>
          <a:xfrm>
            <a:off x="6202680" y="5833705"/>
            <a:ext cx="7711440" cy="22860"/>
          </a:xfrm>
          <a:prstGeom prst="roundRect">
            <a:avLst>
              <a:gd name="adj" fmla="val 134289"/>
            </a:avLst>
          </a:prstGeom>
          <a:solidFill>
            <a:srgbClr val="D8D4D4"/>
          </a:solidFill>
          <a:ln/>
        </p:spPr>
      </p:sp>
      <p:sp>
        <p:nvSpPr>
          <p:cNvPr id="15" name="Text 12"/>
          <p:cNvSpPr/>
          <p:nvPr/>
        </p:nvSpPr>
        <p:spPr>
          <a:xfrm>
            <a:off x="6407229" y="6038255"/>
            <a:ext cx="2558177" cy="319802"/>
          </a:xfrm>
          <a:prstGeom prst="rect">
            <a:avLst/>
          </a:prstGeom>
          <a:noFill/>
          <a:ln/>
        </p:spPr>
        <p:txBody>
          <a:bodyPr wrap="none" lIns="0" tIns="0" rIns="0" bIns="0" rtlCol="0" anchor="t"/>
          <a:lstStyle/>
          <a:p>
            <a:pPr algn="l"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Strategic Goal</a:t>
            </a:r>
            <a:endParaRPr lang="en-US" sz="2000" dirty="0"/>
          </a:p>
        </p:txBody>
      </p:sp>
      <p:sp>
        <p:nvSpPr>
          <p:cNvPr id="16" name="Text 13"/>
          <p:cNvSpPr/>
          <p:nvPr/>
        </p:nvSpPr>
        <p:spPr>
          <a:xfrm>
            <a:off x="6407229" y="6480810"/>
            <a:ext cx="7302341" cy="654844"/>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Focus on automated data maintenance and complex reporting requirements.</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06993"/>
            <a:ext cx="12634317" cy="566976"/>
          </a:xfrm>
          <a:prstGeom prst="rect">
            <a:avLst/>
          </a:prstGeom>
          <a:noFill/>
          <a:ln/>
        </p:spPr>
        <p:txBody>
          <a:bodyPr wrap="non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SQL COMMAND CATEGORIES: THE DATABASE TOOLKIT</a:t>
            </a:r>
            <a:endParaRPr lang="en-US" sz="3550" dirty="0"/>
          </a:p>
        </p:txBody>
      </p:sp>
      <p:sp>
        <p:nvSpPr>
          <p:cNvPr id="3" name="Text 1"/>
          <p:cNvSpPr/>
          <p:nvPr/>
        </p:nvSpPr>
        <p:spPr>
          <a:xfrm>
            <a:off x="793790" y="172759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SQL commands are structured into categories, each serving a specific purpose in database management, from structural definition to data extraction.</a:t>
            </a:r>
            <a:endParaRPr lang="en-US" sz="1750" dirty="0"/>
          </a:p>
        </p:txBody>
      </p:sp>
      <p:pic>
        <p:nvPicPr>
          <p:cNvPr id="4" name="Image 0" descr="preencoded.png">    </p:cNvPr>
          <p:cNvPicPr>
            <a:picLocks noChangeAspect="1"/>
          </p:cNvPicPr>
          <p:nvPr/>
        </p:nvPicPr>
        <p:blipFill>
          <a:blip r:embed="Rb067742cabad4327"/>
          <a:stretch>
            <a:fillRect/>
          </a:stretch>
        </p:blipFill>
        <p:spPr>
          <a:xfrm>
            <a:off x="793790" y="2708553"/>
            <a:ext cx="680442" cy="680442"/>
          </a:xfrm>
          <a:prstGeom prst="rect">
            <a:avLst/>
          </a:prstGeom>
        </p:spPr>
      </p:pic>
      <p:sp>
        <p:nvSpPr>
          <p:cNvPr id="5" name="Text 2"/>
          <p:cNvSpPr/>
          <p:nvPr/>
        </p:nvSpPr>
        <p:spPr>
          <a:xfrm>
            <a:off x="793790" y="3672483"/>
            <a:ext cx="4406979"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DDL (Data Definition Language)</a:t>
            </a:r>
            <a:endParaRPr lang="en-US" sz="2200" dirty="0"/>
          </a:p>
        </p:txBody>
      </p:sp>
      <p:sp>
        <p:nvSpPr>
          <p:cNvPr id="6" name="Text 3"/>
          <p:cNvSpPr/>
          <p:nvPr/>
        </p:nvSpPr>
        <p:spPr>
          <a:xfrm>
            <a:off x="793790" y="4162901"/>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Used to define and modify the database structure and schema.</a:t>
            </a:r>
            <a:endParaRPr lang="en-US" sz="1750" dirty="0"/>
          </a:p>
        </p:txBody>
      </p:sp>
      <p:pic>
        <p:nvPicPr>
          <p:cNvPr id="7" name="Image 1" descr="preencoded.png">    </p:cNvPr>
          <p:cNvPicPr>
            <a:picLocks noChangeAspect="1"/>
          </p:cNvPicPr>
          <p:nvPr/>
        </p:nvPicPr>
        <p:blipFill>
          <a:blip r:embed="Re0ea85b472d04dcf"/>
          <a:stretch>
            <a:fillRect/>
          </a:stretch>
        </p:blipFill>
        <p:spPr>
          <a:xfrm>
            <a:off x="7456884" y="2708553"/>
            <a:ext cx="680442" cy="680442"/>
          </a:xfrm>
          <a:prstGeom prst="rect">
            <a:avLst/>
          </a:prstGeom>
        </p:spPr>
      </p:pic>
      <p:sp>
        <p:nvSpPr>
          <p:cNvPr id="8" name="Text 4"/>
          <p:cNvSpPr/>
          <p:nvPr/>
        </p:nvSpPr>
        <p:spPr>
          <a:xfrm>
            <a:off x="7456884" y="3672483"/>
            <a:ext cx="4928354"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DML (Data Manipulation Language)</a:t>
            </a:r>
            <a:endParaRPr lang="en-US" sz="2200" dirty="0"/>
          </a:p>
        </p:txBody>
      </p:sp>
      <p:sp>
        <p:nvSpPr>
          <p:cNvPr id="9" name="Text 5"/>
          <p:cNvSpPr/>
          <p:nvPr/>
        </p:nvSpPr>
        <p:spPr>
          <a:xfrm>
            <a:off x="7456884" y="4162901"/>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Used to manipulate the data records within the tables.</a:t>
            </a:r>
            <a:endParaRPr lang="en-US" sz="1750" dirty="0"/>
          </a:p>
        </p:txBody>
      </p:sp>
      <p:pic>
        <p:nvPicPr>
          <p:cNvPr id="10" name="Image 2" descr="preencoded.png">    </p:cNvPr>
          <p:cNvPicPr>
            <a:picLocks noChangeAspect="1"/>
          </p:cNvPicPr>
          <p:nvPr/>
        </p:nvPicPr>
        <p:blipFill>
          <a:blip r:embed="R6e62bc79fa4b4871"/>
          <a:stretch>
            <a:fillRect/>
          </a:stretch>
        </p:blipFill>
        <p:spPr>
          <a:xfrm>
            <a:off x="793790" y="5342334"/>
            <a:ext cx="680442" cy="680442"/>
          </a:xfrm>
          <a:prstGeom prst="rect">
            <a:avLst/>
          </a:prstGeom>
        </p:spPr>
      </p:pic>
      <p:sp>
        <p:nvSpPr>
          <p:cNvPr id="11" name="Text 6"/>
          <p:cNvSpPr/>
          <p:nvPr/>
        </p:nvSpPr>
        <p:spPr>
          <a:xfrm>
            <a:off x="793790" y="6306264"/>
            <a:ext cx="3872270"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DQL (Data Query Language)</a:t>
            </a:r>
            <a:endParaRPr lang="en-US" sz="2200" dirty="0"/>
          </a:p>
        </p:txBody>
      </p:sp>
      <p:sp>
        <p:nvSpPr>
          <p:cNvPr id="12" name="Text 7"/>
          <p:cNvSpPr/>
          <p:nvPr/>
        </p:nvSpPr>
        <p:spPr>
          <a:xfrm>
            <a:off x="793790" y="6796683"/>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Used to query and analyze data to extract meaningful information.</a:t>
            </a:r>
            <a:endParaRPr lang="en-US" sz="1750" dirty="0"/>
          </a:p>
        </p:txBody>
      </p:sp>
      <p:pic>
        <p:nvPicPr>
          <p:cNvPr id="13" name="Image 3" descr="preencoded.png">    </p:cNvPr>
          <p:cNvPicPr>
            <a:picLocks noChangeAspect="1"/>
          </p:cNvPicPr>
          <p:nvPr/>
        </p:nvPicPr>
        <p:blipFill>
          <a:blip r:embed="Rc6d8c61f151f4d99"/>
          <a:stretch>
            <a:fillRect/>
          </a:stretch>
        </p:blipFill>
        <p:spPr>
          <a:xfrm>
            <a:off x="7456884" y="5342334"/>
            <a:ext cx="680442" cy="680442"/>
          </a:xfrm>
          <a:prstGeom prst="rect">
            <a:avLst/>
          </a:prstGeom>
        </p:spPr>
      </p:pic>
      <p:sp>
        <p:nvSpPr>
          <p:cNvPr id="14" name="Text 8"/>
          <p:cNvSpPr/>
          <p:nvPr/>
        </p:nvSpPr>
        <p:spPr>
          <a:xfrm>
            <a:off x="7456884" y="6306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Clauses &amp; Joins</a:t>
            </a:r>
            <a:endParaRPr lang="en-US" sz="2200" dirty="0"/>
          </a:p>
        </p:txBody>
      </p:sp>
      <p:sp>
        <p:nvSpPr>
          <p:cNvPr id="15" name="Text 9"/>
          <p:cNvSpPr/>
          <p:nvPr/>
        </p:nvSpPr>
        <p:spPr>
          <a:xfrm>
            <a:off x="7456884" y="6796683"/>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Essential for filtering, sorting, and combining data across relational tables.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d0b0295ed37b4849"/>
          <a:stretch>
            <a:fillRect/>
          </a:stretch>
        </p:blipFill>
        <p:spPr>
          <a:xfrm>
            <a:off x="9144000" y="0"/>
            <a:ext cx="5486400" cy="8229600"/>
          </a:xfrm>
          <a:prstGeom prst="rect">
            <a:avLst/>
          </a:prstGeom>
        </p:spPr>
      </p:pic>
      <p:sp>
        <p:nvSpPr>
          <p:cNvPr id="3" name="Text 0"/>
          <p:cNvSpPr/>
          <p:nvPr/>
        </p:nvSpPr>
        <p:spPr>
          <a:xfrm>
            <a:off x="793790" y="677466"/>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DDL OPERATIONS: SCALING THE SCHEMA</a:t>
            </a:r>
            <a:endParaRPr lang="en-US" sz="3550" dirty="0"/>
          </a:p>
        </p:txBody>
      </p:sp>
      <p:sp>
        <p:nvSpPr>
          <p:cNvPr id="4" name="Text 1"/>
          <p:cNvSpPr/>
          <p:nvPr/>
        </p:nvSpPr>
        <p:spPr>
          <a:xfrm>
            <a:off x="793790" y="206656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DDL operations enable dynamic modification of database objects like tables, indexes, and views. This ensures the pharmacy database remains scalable and adaptable to evolving business requirements.</a:t>
            </a:r>
            <a:endParaRPr lang="en-US" sz="1750" dirty="0"/>
          </a:p>
        </p:txBody>
      </p:sp>
      <p:sp>
        <p:nvSpPr>
          <p:cNvPr id="5" name="Text 2"/>
          <p:cNvSpPr/>
          <p:nvPr/>
        </p:nvSpPr>
        <p:spPr>
          <a:xfrm>
            <a:off x="1133951" y="3750588"/>
            <a:ext cx="6221968" cy="354330"/>
          </a:xfrm>
          <a:prstGeom prst="rect">
            <a:avLst/>
          </a:prstGeom>
          <a:noFill/>
          <a:ln/>
        </p:spPr>
        <p:txBody>
          <a:bodyPr wrap="none" lIns="0" tIns="0" rIns="0" bIns="0" rtlCol="0" anchor="t"/>
          <a:lstStyle/>
          <a:p>
            <a:pPr algn="l"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Action: Add status column to </a:t>
            </a:r>
            <a:pPr algn="l" indent="0" marL="0">
              <a:lnSpc>
                <a:spcPts val="2750"/>
              </a:lnSpc>
              <a:buNone/>
            </a:pPr>
            <a:r>
              <a:rPr lang="en-US" sz="2200" dirty="0">
                <a:solidFill>
                  <a:srgbClr val="3E2513"/>
                </a:solidFill>
                <a:latin typeface="Platypi Medium" pitchFamily="34" charset="0"/>
                <a:ea typeface="Platypi Medium" pitchFamily="34" charset="-122"/>
                <a:cs typeface="Platypi Medium" pitchFamily="34" charset="-120"/>
              </a:rPr>
              <a:t>Suppliers</a:t>
            </a:r>
            <a:pPr algn="l"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 table</a:t>
            </a:r>
            <a:endParaRPr lang="en-US" sz="2200" dirty="0"/>
          </a:p>
        </p:txBody>
      </p:sp>
      <p:sp>
        <p:nvSpPr>
          <p:cNvPr id="6" name="Shape 3"/>
          <p:cNvSpPr/>
          <p:nvPr/>
        </p:nvSpPr>
        <p:spPr>
          <a:xfrm>
            <a:off x="1133951" y="4445079"/>
            <a:ext cx="7216259" cy="1065848"/>
          </a:xfrm>
          <a:prstGeom prst="roundRect">
            <a:avLst>
              <a:gd name="adj" fmla="val 3192"/>
            </a:avLst>
          </a:prstGeom>
          <a:solidFill>
            <a:srgbClr val="F2F2F2"/>
          </a:solidFill>
          <a:ln/>
        </p:spPr>
      </p:sp>
      <p:sp>
        <p:nvSpPr>
          <p:cNvPr id="7" name="Shape 4"/>
          <p:cNvSpPr/>
          <p:nvPr/>
        </p:nvSpPr>
        <p:spPr>
          <a:xfrm>
            <a:off x="1122640" y="4445079"/>
            <a:ext cx="7238881" cy="1065848"/>
          </a:xfrm>
          <a:prstGeom prst="roundRect">
            <a:avLst>
              <a:gd name="adj" fmla="val 3192"/>
            </a:avLst>
          </a:prstGeom>
          <a:solidFill>
            <a:srgbClr val="F2F2F2"/>
          </a:solidFill>
          <a:ln/>
        </p:spPr>
      </p:sp>
      <p:sp>
        <p:nvSpPr>
          <p:cNvPr id="8" name="Text 5"/>
          <p:cNvSpPr/>
          <p:nvPr/>
        </p:nvSpPr>
        <p:spPr>
          <a:xfrm>
            <a:off x="1349454" y="4615101"/>
            <a:ext cx="6785253"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highlight>
                  <a:srgbClr val="F2F2F2"/>
                </a:highlight>
                <a:latin typeface="Consolas" pitchFamily="34" charset="0"/>
                <a:ea typeface="Consolas" pitchFamily="34" charset="-122"/>
                <a:cs typeface="Consolas" pitchFamily="34" charset="-120"/>
              </a:rPr>
              <a:t>ALTER TABLE Suppliers ADD status VARCHAR(20) DEFAULT 'Active';</a:t>
            </a:r>
            <a:endParaRPr lang="en-US" sz="1750" dirty="0"/>
          </a:p>
        </p:txBody>
      </p:sp>
      <p:sp>
        <p:nvSpPr>
          <p:cNvPr id="9" name="Shape 6"/>
          <p:cNvSpPr/>
          <p:nvPr/>
        </p:nvSpPr>
        <p:spPr>
          <a:xfrm>
            <a:off x="793790" y="3410426"/>
            <a:ext cx="30480" cy="2355652"/>
          </a:xfrm>
          <a:prstGeom prst="rect">
            <a:avLst/>
          </a:prstGeom>
          <a:solidFill>
            <a:srgbClr val="3E2513"/>
          </a:solidFill>
          <a:ln/>
        </p:spPr>
      </p:sp>
      <p:sp>
        <p:nvSpPr>
          <p:cNvPr id="10" name="Text 7"/>
          <p:cNvSpPr/>
          <p:nvPr/>
        </p:nvSpPr>
        <p:spPr>
          <a:xfrm>
            <a:off x="793790" y="6021229"/>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04C49"/>
                </a:solidFill>
                <a:latin typeface="Source Serif 4" pitchFamily="34" charset="0"/>
                <a:ea typeface="Source Serif 4" pitchFamily="34" charset="-122"/>
                <a:cs typeface="Source Serif 4" pitchFamily="34" charset="-120"/>
              </a:rPr>
              <a:t>DDL commands allow us to add columns, define constraints, and modify schemas without data loss.</a:t>
            </a:r>
            <a:endParaRPr lang="en-US" sz="1750" dirty="0"/>
          </a:p>
        </p:txBody>
      </p:sp>
      <p:sp>
        <p:nvSpPr>
          <p:cNvPr id="11" name="Text 8"/>
          <p:cNvSpPr/>
          <p:nvPr/>
        </p:nvSpPr>
        <p:spPr>
          <a:xfrm>
            <a:off x="793790" y="6826329"/>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04C49"/>
                </a:solidFill>
                <a:latin typeface="Source Serif 4" pitchFamily="34" charset="0"/>
                <a:ea typeface="Source Serif 4" pitchFamily="34" charset="-122"/>
                <a:cs typeface="Source Serif 4" pitchFamily="34" charset="-120"/>
              </a:rPr>
              <a:t>This flexibility is critical for integrating new data fields, such as compliance statuses or supplier classifications.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186f914f924a4964"/>
          <a:stretch>
            <a:fillRect/>
          </a:stretch>
        </p:blipFill>
        <p:spPr>
          <a:xfrm>
            <a:off x="9144000" y="0"/>
            <a:ext cx="5486400" cy="8229600"/>
          </a:xfrm>
          <a:prstGeom prst="rect">
            <a:avLst/>
          </a:prstGeom>
        </p:spPr>
      </p:pic>
      <p:sp>
        <p:nvSpPr>
          <p:cNvPr id="3" name="Text 0"/>
          <p:cNvSpPr/>
          <p:nvPr/>
        </p:nvSpPr>
        <p:spPr>
          <a:xfrm>
            <a:off x="755333" y="594479"/>
            <a:ext cx="7633335" cy="1079183"/>
          </a:xfrm>
          <a:prstGeom prst="rect">
            <a:avLst/>
          </a:prstGeom>
          <a:noFill/>
          <a:ln/>
        </p:spPr>
        <p:txBody>
          <a:bodyPr wrap="square" lIns="0" tIns="0" rIns="0" bIns="0" rtlCol="0" anchor="t"/>
          <a:lstStyle/>
          <a:p>
            <a:pPr algn="l" indent="0" marL="0">
              <a:lnSpc>
                <a:spcPts val="4200"/>
              </a:lnSpc>
              <a:buNone/>
            </a:pPr>
            <a:r>
              <a:rPr lang="en-US" sz="3350" dirty="0">
                <a:solidFill>
                  <a:srgbClr val="201B18"/>
                </a:solidFill>
                <a:latin typeface="Platypi Medium" pitchFamily="34" charset="0"/>
                <a:ea typeface="Platypi Medium" pitchFamily="34" charset="-122"/>
                <a:cs typeface="Platypi Medium" pitchFamily="34" charset="-120"/>
              </a:rPr>
              <a:t>DML OPERATIONS: ACCURACY AND STANDARDIZATION</a:t>
            </a:r>
            <a:endParaRPr lang="en-US" sz="3350" dirty="0"/>
          </a:p>
        </p:txBody>
      </p:sp>
      <p:sp>
        <p:nvSpPr>
          <p:cNvPr id="4" name="Text 1"/>
          <p:cNvSpPr/>
          <p:nvPr/>
        </p:nvSpPr>
        <p:spPr>
          <a:xfrm>
            <a:off x="755333" y="2110621"/>
            <a:ext cx="3961328" cy="2416969"/>
          </a:xfrm>
          <a:prstGeom prst="rect">
            <a:avLst/>
          </a:prstGeom>
          <a:noFill/>
          <a:ln/>
        </p:spPr>
        <p:txBody>
          <a:bodyPr wrap="square" lIns="0" tIns="0" rIns="0" bIns="0" rtlCol="0" anchor="t"/>
          <a:lstStyle/>
          <a:p>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DML commands such as </a:t>
            </a:r>
            <a:pPr algn="l" indent="0" marL="0">
              <a:lnSpc>
                <a:spcPts val="2700"/>
              </a:lnSpc>
              <a:buNone/>
            </a:pPr>
            <a:r>
              <a:rPr lang="en-US" sz="1650" b="1" dirty="0">
                <a:solidFill>
                  <a:srgbClr val="504C49"/>
                </a:solidFill>
                <a:latin typeface="Source Serif 4" pitchFamily="34" charset="0"/>
                <a:ea typeface="Source Serif 4" pitchFamily="34" charset="-122"/>
                <a:cs typeface="Source Serif 4" pitchFamily="34" charset="-120"/>
              </a:rPr>
              <a:t>UPDATE</a:t>
            </a:r>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 and </a:t>
            </a:r>
            <a:pPr algn="l" indent="0" marL="0">
              <a:lnSpc>
                <a:spcPts val="2700"/>
              </a:lnSpc>
              <a:buNone/>
            </a:pPr>
            <a:r>
              <a:rPr lang="en-US" sz="1650" b="1" dirty="0">
                <a:solidFill>
                  <a:srgbClr val="504C49"/>
                </a:solidFill>
                <a:latin typeface="Source Serif 4" pitchFamily="34" charset="0"/>
                <a:ea typeface="Source Serif 4" pitchFamily="34" charset="-122"/>
                <a:cs typeface="Source Serif 4" pitchFamily="34" charset="-120"/>
              </a:rPr>
              <a:t>DELETE</a:t>
            </a:r>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 are essential for maintaining the integrity and quality of the pharmacy data. These operations ensure records are current, accurate, and standardized according to established protocols.</a:t>
            </a:r>
            <a:endParaRPr lang="en-US" sz="1650" dirty="0"/>
          </a:p>
        </p:txBody>
      </p:sp>
      <p:sp>
        <p:nvSpPr>
          <p:cNvPr id="5" name="Text 2"/>
          <p:cNvSpPr/>
          <p:nvPr/>
        </p:nvSpPr>
        <p:spPr>
          <a:xfrm>
            <a:off x="755333" y="4721781"/>
            <a:ext cx="3961328" cy="1381125"/>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504C49"/>
                </a:solidFill>
                <a:latin typeface="Source Serif 4" pitchFamily="34" charset="0"/>
                <a:ea typeface="Source Serif 4" pitchFamily="34" charset="-122"/>
                <a:cs typeface="Source Serif 4" pitchFamily="34" charset="-120"/>
              </a:rPr>
              <a:t>The UPDATE command modifies existing records, helping to enforce data standardization (e.g., proper casing, format).</a:t>
            </a:r>
            <a:endParaRPr lang="en-US" sz="1650" dirty="0"/>
          </a:p>
        </p:txBody>
      </p:sp>
      <p:sp>
        <p:nvSpPr>
          <p:cNvPr id="6" name="Text 3"/>
          <p:cNvSpPr/>
          <p:nvPr/>
        </p:nvSpPr>
        <p:spPr>
          <a:xfrm>
            <a:off x="755333" y="6178391"/>
            <a:ext cx="3961328" cy="1381125"/>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504C49"/>
                </a:solidFill>
                <a:latin typeface="Source Serif 4" pitchFamily="34" charset="0"/>
                <a:ea typeface="Source Serif 4" pitchFamily="34" charset="-122"/>
                <a:cs typeface="Source Serif 4" pitchFamily="34" charset="-120"/>
              </a:rPr>
              <a:t>The DELETE command removes obsolete or erroneous entries, keeping the database clean and optimized.</a:t>
            </a:r>
            <a:endParaRPr lang="en-US" sz="1650" dirty="0"/>
          </a:p>
        </p:txBody>
      </p:sp>
      <p:sp>
        <p:nvSpPr>
          <p:cNvPr id="7" name="Text 4"/>
          <p:cNvSpPr/>
          <p:nvPr/>
        </p:nvSpPr>
        <p:spPr>
          <a:xfrm>
            <a:off x="5574506" y="2159198"/>
            <a:ext cx="2821662" cy="674370"/>
          </a:xfrm>
          <a:prstGeom prst="rect">
            <a:avLst/>
          </a:prstGeom>
          <a:noFill/>
          <a:ln/>
        </p:spPr>
        <p:txBody>
          <a:bodyPr wrap="square" lIns="0" tIns="0" rIns="0" bIns="0" rtlCol="0" anchor="t"/>
          <a:lstStyle/>
          <a:p>
            <a:pPr algn="l" indent="0" marL="0">
              <a:lnSpc>
                <a:spcPts val="2650"/>
              </a:lnSpc>
              <a:buNone/>
            </a:pPr>
            <a:r>
              <a:rPr lang="en-US" sz="2100" dirty="0">
                <a:solidFill>
                  <a:srgbClr val="201B18"/>
                </a:solidFill>
                <a:latin typeface="Platypi Medium" pitchFamily="34" charset="0"/>
                <a:ea typeface="Platypi Medium" pitchFamily="34" charset="-122"/>
                <a:cs typeface="Platypi Medium" pitchFamily="34" charset="-120"/>
              </a:rPr>
              <a:t>Action: Standardize product names</a:t>
            </a:r>
            <a:endParaRPr lang="en-US" sz="2100" dirty="0"/>
          </a:p>
        </p:txBody>
      </p:sp>
      <p:sp>
        <p:nvSpPr>
          <p:cNvPr id="8" name="Text 5"/>
          <p:cNvSpPr/>
          <p:nvPr/>
        </p:nvSpPr>
        <p:spPr>
          <a:xfrm>
            <a:off x="5574506" y="3049310"/>
            <a:ext cx="2821662" cy="1035844"/>
          </a:xfrm>
          <a:prstGeom prst="rect">
            <a:avLst/>
          </a:prstGeom>
          <a:noFill/>
          <a:ln/>
        </p:spPr>
        <p:txBody>
          <a:bodyPr wrap="square" lIns="0" tIns="0" rIns="0" bIns="0" rtlCol="0" anchor="t"/>
          <a:lstStyle/>
          <a:p>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Converting low-priced product names to uppercase for consistency.</a:t>
            </a:r>
            <a:endParaRPr lang="en-US" sz="1650" dirty="0"/>
          </a:p>
        </p:txBody>
      </p:sp>
      <p:sp>
        <p:nvSpPr>
          <p:cNvPr id="9" name="Shape 6"/>
          <p:cNvSpPr/>
          <p:nvPr/>
        </p:nvSpPr>
        <p:spPr>
          <a:xfrm>
            <a:off x="5574506" y="4327922"/>
            <a:ext cx="2821662" cy="2050018"/>
          </a:xfrm>
          <a:prstGeom prst="roundRect">
            <a:avLst>
              <a:gd name="adj" fmla="val 1579"/>
            </a:avLst>
          </a:prstGeom>
          <a:solidFill>
            <a:srgbClr val="F2F2F2"/>
          </a:solidFill>
          <a:ln/>
        </p:spPr>
      </p:sp>
      <p:sp>
        <p:nvSpPr>
          <p:cNvPr id="10" name="Shape 7"/>
          <p:cNvSpPr/>
          <p:nvPr/>
        </p:nvSpPr>
        <p:spPr>
          <a:xfrm>
            <a:off x="5563791" y="4327922"/>
            <a:ext cx="2843093" cy="2050018"/>
          </a:xfrm>
          <a:prstGeom prst="roundRect">
            <a:avLst>
              <a:gd name="adj" fmla="val 1579"/>
            </a:avLst>
          </a:prstGeom>
          <a:solidFill>
            <a:srgbClr val="F2F2F2"/>
          </a:solidFill>
          <a:ln/>
        </p:spPr>
      </p:sp>
      <p:sp>
        <p:nvSpPr>
          <p:cNvPr id="11" name="Text 8"/>
          <p:cNvSpPr/>
          <p:nvPr/>
        </p:nvSpPr>
        <p:spPr>
          <a:xfrm>
            <a:off x="5779532" y="4489728"/>
            <a:ext cx="2411611" cy="1726406"/>
          </a:xfrm>
          <a:prstGeom prst="rect">
            <a:avLst/>
          </a:prstGeom>
          <a:noFill/>
          <a:ln/>
        </p:spPr>
        <p:txBody>
          <a:bodyPr wrap="square" lIns="0" tIns="0" rIns="0" bIns="0" rtlCol="0" anchor="t"/>
          <a:lstStyle/>
          <a:p>
            <a:pPr algn="l" indent="0" marL="0">
              <a:lnSpc>
                <a:spcPts val="2700"/>
              </a:lnSpc>
              <a:buNone/>
            </a:pPr>
            <a:r>
              <a:rPr lang="en-US" sz="1650" dirty="0">
                <a:solidFill>
                  <a:srgbClr val="504C49"/>
                </a:solidFill>
                <a:highlight>
                  <a:srgbClr val="F2F2F2"/>
                </a:highlight>
                <a:latin typeface="Consolas" pitchFamily="34" charset="0"/>
                <a:ea typeface="Consolas" pitchFamily="34" charset="-122"/>
                <a:cs typeface="Consolas" pitchFamily="34" charset="-120"/>
              </a:rPr>
              <a:t>UPDATE Products SET product_name = UPPER(product_name) WHERE unit_price &lt; 10.00;</a:t>
            </a:r>
            <a:endParaRPr lang="en-US" sz="1650" dirty="0"/>
          </a:p>
        </p:txBody>
      </p:sp>
      <p:sp>
        <p:nvSpPr>
          <p:cNvPr id="12" name="Shape 9"/>
          <p:cNvSpPr/>
          <p:nvPr/>
        </p:nvSpPr>
        <p:spPr>
          <a:xfrm>
            <a:off x="5250775" y="2159198"/>
            <a:ext cx="30480" cy="4218742"/>
          </a:xfrm>
          <a:prstGeom prst="rect">
            <a:avLst/>
          </a:prstGeom>
          <a:solidFill>
            <a:srgbClr val="3E2513"/>
          </a:solid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91828"/>
            <a:ext cx="12064722" cy="566976"/>
          </a:xfrm>
          <a:prstGeom prst="rect">
            <a:avLst/>
          </a:prstGeom>
          <a:noFill/>
          <a:ln/>
        </p:spPr>
        <p:txBody>
          <a:bodyPr wrap="non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DQL OPERATIONS: EXTRACTING BUSINESS INSIGHTS</a:t>
            </a:r>
            <a:endParaRPr lang="en-US" sz="3550" dirty="0"/>
          </a:p>
        </p:txBody>
      </p:sp>
      <p:sp>
        <p:nvSpPr>
          <p:cNvPr id="3" name="Text 1"/>
          <p:cNvSpPr/>
          <p:nvPr/>
        </p:nvSpPr>
        <p:spPr>
          <a:xfrm>
            <a:off x="793790" y="2085618"/>
            <a:ext cx="8845987" cy="978218"/>
          </a:xfrm>
          <a:prstGeom prst="rect">
            <a:avLst/>
          </a:prstGeom>
          <a:noFill/>
          <a:ln/>
        </p:spPr>
        <p:txBody>
          <a:bodyPr wrap="none" lIns="0" tIns="0" rIns="0" bIns="0" rtlCol="0" anchor="t"/>
          <a:lstStyle/>
          <a:p>
            <a:pPr algn="l" indent="0" marL="0">
              <a:lnSpc>
                <a:spcPts val="7700"/>
              </a:lnSpc>
              <a:buNone/>
            </a:pPr>
            <a:r>
              <a:rPr lang="en-US" sz="6150" dirty="0">
                <a:solidFill>
                  <a:srgbClr val="201B18"/>
                </a:solidFill>
                <a:latin typeface="Platypi Medium" pitchFamily="34" charset="0"/>
                <a:ea typeface="Platypi Medium" pitchFamily="34" charset="-122"/>
                <a:cs typeface="Platypi Medium" pitchFamily="34" charset="-120"/>
              </a:rPr>
              <a:t>Querying for Decisions</a:t>
            </a:r>
            <a:endParaRPr lang="en-US" sz="6150" dirty="0"/>
          </a:p>
        </p:txBody>
      </p:sp>
      <p:sp>
        <p:nvSpPr>
          <p:cNvPr id="4" name="Shape 2"/>
          <p:cNvSpPr/>
          <p:nvPr/>
        </p:nvSpPr>
        <p:spPr>
          <a:xfrm>
            <a:off x="793790" y="3403997"/>
            <a:ext cx="4196358" cy="2552819"/>
          </a:xfrm>
          <a:prstGeom prst="roundRect">
            <a:avLst>
              <a:gd name="adj" fmla="val 5731"/>
            </a:avLst>
          </a:prstGeom>
          <a:solidFill>
            <a:srgbClr val="FFFFFF"/>
          </a:solidFill>
          <a:ln w="30480">
            <a:solidFill>
              <a:srgbClr val="D8D4D4"/>
            </a:solidFill>
            <a:prstDash val="solid"/>
          </a:ln>
        </p:spPr>
      </p:sp>
      <p:sp>
        <p:nvSpPr>
          <p:cNvPr id="5" name="Shape 3"/>
          <p:cNvSpPr/>
          <p:nvPr/>
        </p:nvSpPr>
        <p:spPr>
          <a:xfrm>
            <a:off x="763310" y="3403997"/>
            <a:ext cx="121920" cy="2552819"/>
          </a:xfrm>
          <a:prstGeom prst="roundRect">
            <a:avLst>
              <a:gd name="adj" fmla="val 27907"/>
            </a:avLst>
          </a:prstGeom>
          <a:solidFill>
            <a:srgbClr val="3E2513"/>
          </a:solidFill>
          <a:ln/>
        </p:spPr>
      </p:sp>
      <p:sp>
        <p:nvSpPr>
          <p:cNvPr id="6" name="Text 4"/>
          <p:cNvSpPr/>
          <p:nvPr/>
        </p:nvSpPr>
        <p:spPr>
          <a:xfrm>
            <a:off x="1142524" y="36612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SELECT Statement</a:t>
            </a:r>
            <a:endParaRPr lang="en-US" sz="2200" dirty="0"/>
          </a:p>
        </p:txBody>
      </p:sp>
      <p:sp>
        <p:nvSpPr>
          <p:cNvPr id="7" name="Text 5"/>
          <p:cNvSpPr/>
          <p:nvPr/>
        </p:nvSpPr>
        <p:spPr>
          <a:xfrm>
            <a:off x="1142524" y="4151709"/>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The core of DQL, used to retrieve data from the database.</a:t>
            </a:r>
            <a:endParaRPr lang="en-US" sz="1750" dirty="0"/>
          </a:p>
        </p:txBody>
      </p:sp>
      <p:sp>
        <p:nvSpPr>
          <p:cNvPr id="8" name="Shape 6"/>
          <p:cNvSpPr/>
          <p:nvPr/>
        </p:nvSpPr>
        <p:spPr>
          <a:xfrm>
            <a:off x="5216962" y="3403997"/>
            <a:ext cx="4196358" cy="2552819"/>
          </a:xfrm>
          <a:prstGeom prst="roundRect">
            <a:avLst>
              <a:gd name="adj" fmla="val 5731"/>
            </a:avLst>
          </a:prstGeom>
          <a:solidFill>
            <a:srgbClr val="FFFFFF"/>
          </a:solidFill>
          <a:ln w="30480">
            <a:solidFill>
              <a:srgbClr val="D8D4D4"/>
            </a:solidFill>
            <a:prstDash val="solid"/>
          </a:ln>
        </p:spPr>
      </p:sp>
      <p:sp>
        <p:nvSpPr>
          <p:cNvPr id="9" name="Shape 7"/>
          <p:cNvSpPr/>
          <p:nvPr/>
        </p:nvSpPr>
        <p:spPr>
          <a:xfrm>
            <a:off x="5186482" y="3403997"/>
            <a:ext cx="121920" cy="2552819"/>
          </a:xfrm>
          <a:prstGeom prst="roundRect">
            <a:avLst>
              <a:gd name="adj" fmla="val 27907"/>
            </a:avLst>
          </a:prstGeom>
          <a:solidFill>
            <a:srgbClr val="3E2513"/>
          </a:solidFill>
          <a:ln/>
        </p:spPr>
      </p:sp>
      <p:sp>
        <p:nvSpPr>
          <p:cNvPr id="10" name="Text 8"/>
          <p:cNvSpPr/>
          <p:nvPr/>
        </p:nvSpPr>
        <p:spPr>
          <a:xfrm>
            <a:off x="5565696" y="36612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Business Value</a:t>
            </a:r>
            <a:endParaRPr lang="en-US" sz="2200" dirty="0"/>
          </a:p>
        </p:txBody>
      </p:sp>
      <p:sp>
        <p:nvSpPr>
          <p:cNvPr id="11" name="Text 9"/>
          <p:cNvSpPr/>
          <p:nvPr/>
        </p:nvSpPr>
        <p:spPr>
          <a:xfrm>
            <a:off x="5565696" y="4151709"/>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Extracts data needed for inventory management, patient records, and sales monitoring.</a:t>
            </a:r>
            <a:endParaRPr lang="en-US" sz="1750" dirty="0"/>
          </a:p>
        </p:txBody>
      </p:sp>
      <p:sp>
        <p:nvSpPr>
          <p:cNvPr id="12" name="Shape 10"/>
          <p:cNvSpPr/>
          <p:nvPr/>
        </p:nvSpPr>
        <p:spPr>
          <a:xfrm>
            <a:off x="9640133" y="3403997"/>
            <a:ext cx="4196358" cy="2552819"/>
          </a:xfrm>
          <a:prstGeom prst="roundRect">
            <a:avLst>
              <a:gd name="adj" fmla="val 5731"/>
            </a:avLst>
          </a:prstGeom>
          <a:solidFill>
            <a:srgbClr val="FFFFFF"/>
          </a:solidFill>
          <a:ln w="30480">
            <a:solidFill>
              <a:srgbClr val="D8D4D4"/>
            </a:solidFill>
            <a:prstDash val="solid"/>
          </a:ln>
        </p:spPr>
      </p:sp>
      <p:sp>
        <p:nvSpPr>
          <p:cNvPr id="13" name="Shape 11"/>
          <p:cNvSpPr/>
          <p:nvPr/>
        </p:nvSpPr>
        <p:spPr>
          <a:xfrm>
            <a:off x="9609653" y="3403997"/>
            <a:ext cx="121920" cy="2552819"/>
          </a:xfrm>
          <a:prstGeom prst="roundRect">
            <a:avLst>
              <a:gd name="adj" fmla="val 27907"/>
            </a:avLst>
          </a:prstGeom>
          <a:solidFill>
            <a:srgbClr val="3E2513"/>
          </a:solidFill>
          <a:ln/>
        </p:spPr>
      </p:sp>
      <p:sp>
        <p:nvSpPr>
          <p:cNvPr id="14" name="Text 12"/>
          <p:cNvSpPr/>
          <p:nvPr/>
        </p:nvSpPr>
        <p:spPr>
          <a:xfrm>
            <a:off x="9988868" y="36612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Example</a:t>
            </a:r>
            <a:endParaRPr lang="en-US" sz="2200" dirty="0"/>
          </a:p>
        </p:txBody>
      </p:sp>
      <p:sp>
        <p:nvSpPr>
          <p:cNvPr id="15" name="Shape 13"/>
          <p:cNvSpPr/>
          <p:nvPr/>
        </p:nvSpPr>
        <p:spPr>
          <a:xfrm>
            <a:off x="9988868" y="4270772"/>
            <a:ext cx="3590330" cy="1428750"/>
          </a:xfrm>
          <a:prstGeom prst="roundRect">
            <a:avLst>
              <a:gd name="adj" fmla="val 2381"/>
            </a:avLst>
          </a:prstGeom>
          <a:solidFill>
            <a:srgbClr val="F2F2F2"/>
          </a:solidFill>
          <a:ln/>
        </p:spPr>
      </p:sp>
      <p:sp>
        <p:nvSpPr>
          <p:cNvPr id="16" name="Shape 14"/>
          <p:cNvSpPr/>
          <p:nvPr/>
        </p:nvSpPr>
        <p:spPr>
          <a:xfrm>
            <a:off x="9977557" y="4270772"/>
            <a:ext cx="3612952" cy="1428750"/>
          </a:xfrm>
          <a:prstGeom prst="roundRect">
            <a:avLst>
              <a:gd name="adj" fmla="val 2381"/>
            </a:avLst>
          </a:prstGeom>
          <a:solidFill>
            <a:srgbClr val="F2F2F2"/>
          </a:solidFill>
          <a:ln/>
        </p:spPr>
      </p:sp>
      <p:sp>
        <p:nvSpPr>
          <p:cNvPr id="17" name="Text 15"/>
          <p:cNvSpPr/>
          <p:nvPr/>
        </p:nvSpPr>
        <p:spPr>
          <a:xfrm>
            <a:off x="10204371" y="4440793"/>
            <a:ext cx="3159323"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highlight>
                  <a:srgbClr val="F2F2F2"/>
                </a:highlight>
                <a:latin typeface="Consolas" pitchFamily="34" charset="0"/>
                <a:ea typeface="Consolas" pitchFamily="34" charset="-122"/>
                <a:cs typeface="Consolas" pitchFamily="34" charset="-120"/>
              </a:rPr>
              <a:t>SELECT COUNT(*) AS total_suppliers FROM Suppliers;</a:t>
            </a:r>
            <a:endParaRPr lang="en-US" sz="1750" dirty="0"/>
          </a:p>
        </p:txBody>
      </p:sp>
      <p:sp>
        <p:nvSpPr>
          <p:cNvPr id="18" name="Text 16"/>
          <p:cNvSpPr/>
          <p:nvPr/>
        </p:nvSpPr>
        <p:spPr>
          <a:xfrm>
            <a:off x="793790" y="621196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By utilizing DQL, we can generate real-time metrics, such as the total count of active suppliers, to support operational monitoring and inform strategic decisions about procurement and partnerships.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8f78898f3d3744ca"/>
          <a:stretch>
            <a:fillRect/>
          </a:stretch>
        </p:blipFill>
        <p:spPr>
          <a:xfrm>
            <a:off x="0" y="0"/>
            <a:ext cx="5486400" cy="8230672"/>
          </a:xfrm>
          <a:prstGeom prst="rect">
            <a:avLst/>
          </a:prstGeom>
        </p:spPr>
      </p:pic>
      <p:sp>
        <p:nvSpPr>
          <p:cNvPr id="3" name="Text 0"/>
          <p:cNvSpPr/>
          <p:nvPr/>
        </p:nvSpPr>
        <p:spPr>
          <a:xfrm>
            <a:off x="6121241" y="498753"/>
            <a:ext cx="7874318" cy="906780"/>
          </a:xfrm>
          <a:prstGeom prst="rect">
            <a:avLst/>
          </a:prstGeom>
          <a:noFill/>
          <a:ln/>
        </p:spPr>
        <p:txBody>
          <a:bodyPr wrap="square" lIns="0" tIns="0" rIns="0" bIns="0" rtlCol="0" anchor="t"/>
          <a:lstStyle/>
          <a:p>
            <a:pPr algn="l" indent="0" marL="0">
              <a:lnSpc>
                <a:spcPts val="3550"/>
              </a:lnSpc>
              <a:buNone/>
            </a:pPr>
            <a:r>
              <a:rPr lang="en-US" sz="2850" dirty="0">
                <a:solidFill>
                  <a:srgbClr val="201B18"/>
                </a:solidFill>
                <a:latin typeface="Platypi Medium" pitchFamily="34" charset="0"/>
                <a:ea typeface="Platypi Medium" pitchFamily="34" charset="-122"/>
                <a:cs typeface="Platypi Medium" pitchFamily="34" charset="-120"/>
              </a:rPr>
              <a:t>CLAUSES AND OPERATORS: DATA CONTROL AND FILTERING</a:t>
            </a:r>
            <a:endParaRPr lang="en-US" sz="2850" dirty="0"/>
          </a:p>
        </p:txBody>
      </p:sp>
      <p:sp>
        <p:nvSpPr>
          <p:cNvPr id="4" name="Text 1"/>
          <p:cNvSpPr/>
          <p:nvPr/>
        </p:nvSpPr>
        <p:spPr>
          <a:xfrm>
            <a:off x="6121241" y="1609487"/>
            <a:ext cx="7874318" cy="870823"/>
          </a:xfrm>
          <a:prstGeom prst="rect">
            <a:avLst/>
          </a:prstGeom>
          <a:noFill/>
          <a:ln/>
        </p:spPr>
        <p:txBody>
          <a:bodyPr wrap="square" lIns="0" tIns="0" rIns="0" bIns="0" rtlCol="0" anchor="t"/>
          <a:lstStyle/>
          <a:p>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Clauses like </a:t>
            </a:r>
            <a:pPr algn="l" indent="0" marL="0">
              <a:lnSpc>
                <a:spcPts val="2250"/>
              </a:lnSpc>
              <a:buNone/>
            </a:pPr>
            <a:r>
              <a:rPr lang="en-US" sz="1400" b="1" dirty="0">
                <a:solidFill>
                  <a:srgbClr val="504C49"/>
                </a:solidFill>
                <a:latin typeface="Source Serif 4" pitchFamily="34" charset="0"/>
                <a:ea typeface="Source Serif 4" pitchFamily="34" charset="-122"/>
                <a:cs typeface="Source Serif 4" pitchFamily="34" charset="-120"/>
              </a:rPr>
              <a:t>WHERE, GROUP BY, ORDER BY,</a:t>
            </a:r>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 and </a:t>
            </a:r>
            <a:pPr algn="l" indent="0" marL="0">
              <a:lnSpc>
                <a:spcPts val="2250"/>
              </a:lnSpc>
              <a:buNone/>
            </a:pPr>
            <a:r>
              <a:rPr lang="en-US" sz="1400" b="1" dirty="0">
                <a:solidFill>
                  <a:srgbClr val="504C49"/>
                </a:solidFill>
                <a:latin typeface="Source Serif 4" pitchFamily="34" charset="0"/>
                <a:ea typeface="Source Serif 4" pitchFamily="34" charset="-122"/>
                <a:cs typeface="Source Serif 4" pitchFamily="34" charset="-120"/>
              </a:rPr>
              <a:t>HAVING</a:t>
            </a:r>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 are the mechanisms used to control the flow and grouping of data within a query. Logical operators (</a:t>
            </a:r>
            <a:pPr algn="l" indent="0" marL="0">
              <a:lnSpc>
                <a:spcPts val="2250"/>
              </a:lnSpc>
              <a:buNone/>
            </a:pPr>
            <a:r>
              <a:rPr lang="en-US" sz="1400" b="1" dirty="0">
                <a:solidFill>
                  <a:srgbClr val="504C49"/>
                </a:solidFill>
                <a:latin typeface="Source Serif 4" pitchFamily="34" charset="0"/>
                <a:ea typeface="Source Serif 4" pitchFamily="34" charset="-122"/>
                <a:cs typeface="Source Serif 4" pitchFamily="34" charset="-120"/>
              </a:rPr>
              <a:t>AND, OR, NOT</a:t>
            </a:r>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 enable complex, multi-condition filtering.</a:t>
            </a:r>
            <a:endParaRPr lang="en-US" sz="1400" dirty="0"/>
          </a:p>
        </p:txBody>
      </p:sp>
      <p:sp>
        <p:nvSpPr>
          <p:cNvPr id="5" name="Shape 2"/>
          <p:cNvSpPr/>
          <p:nvPr/>
        </p:nvSpPr>
        <p:spPr>
          <a:xfrm>
            <a:off x="6325195" y="2684264"/>
            <a:ext cx="22860" cy="3250049"/>
          </a:xfrm>
          <a:prstGeom prst="roundRect">
            <a:avLst>
              <a:gd name="adj" fmla="val 119027"/>
            </a:avLst>
          </a:prstGeom>
          <a:solidFill>
            <a:srgbClr val="D8D4D4"/>
          </a:solidFill>
          <a:ln/>
        </p:spPr>
      </p:sp>
      <p:sp>
        <p:nvSpPr>
          <p:cNvPr id="6" name="Shape 3"/>
          <p:cNvSpPr/>
          <p:nvPr/>
        </p:nvSpPr>
        <p:spPr>
          <a:xfrm>
            <a:off x="6506349" y="2876788"/>
            <a:ext cx="544116" cy="22860"/>
          </a:xfrm>
          <a:prstGeom prst="roundRect">
            <a:avLst>
              <a:gd name="adj" fmla="val 119027"/>
            </a:avLst>
          </a:prstGeom>
          <a:solidFill>
            <a:srgbClr val="D8D4D4"/>
          </a:solidFill>
          <a:ln/>
        </p:spPr>
      </p:sp>
      <p:sp>
        <p:nvSpPr>
          <p:cNvPr id="7" name="Shape 4"/>
          <p:cNvSpPr/>
          <p:nvPr/>
        </p:nvSpPr>
        <p:spPr>
          <a:xfrm>
            <a:off x="6121182" y="2684264"/>
            <a:ext cx="408027" cy="408027"/>
          </a:xfrm>
          <a:prstGeom prst="roundRect">
            <a:avLst>
              <a:gd name="adj" fmla="val 6669"/>
            </a:avLst>
          </a:prstGeom>
          <a:solidFill>
            <a:srgbClr val="F9F7F7"/>
          </a:solidFill>
          <a:ln/>
        </p:spPr>
      </p:sp>
      <p:sp>
        <p:nvSpPr>
          <p:cNvPr id="8" name="Text 5"/>
          <p:cNvSpPr/>
          <p:nvPr/>
        </p:nvSpPr>
        <p:spPr>
          <a:xfrm>
            <a:off x="6189107" y="2718197"/>
            <a:ext cx="272058" cy="340043"/>
          </a:xfrm>
          <a:prstGeom prst="rect">
            <a:avLst/>
          </a:prstGeom>
          <a:noFill/>
          <a:ln/>
        </p:spPr>
        <p:txBody>
          <a:bodyPr wrap="none" lIns="0" tIns="0" rIns="0" bIns="0" rtlCol="0" anchor="t"/>
          <a:lstStyle/>
          <a:p>
            <a:pPr algn="ctr" indent="0" marL="0">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1</a:t>
            </a:r>
            <a:endParaRPr lang="en-US" sz="2100" dirty="0"/>
          </a:p>
        </p:txBody>
      </p:sp>
      <p:sp>
        <p:nvSpPr>
          <p:cNvPr id="9" name="Text 6"/>
          <p:cNvSpPr/>
          <p:nvPr/>
        </p:nvSpPr>
        <p:spPr>
          <a:xfrm>
            <a:off x="7232213" y="2746534"/>
            <a:ext cx="2267426" cy="283369"/>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Filtering (WHERE)</a:t>
            </a:r>
            <a:endParaRPr lang="en-US" sz="1750" dirty="0"/>
          </a:p>
        </p:txBody>
      </p:sp>
      <p:sp>
        <p:nvSpPr>
          <p:cNvPr id="10" name="Text 7"/>
          <p:cNvSpPr/>
          <p:nvPr/>
        </p:nvSpPr>
        <p:spPr>
          <a:xfrm>
            <a:off x="7232213" y="3138726"/>
            <a:ext cx="6763345" cy="290274"/>
          </a:xfrm>
          <a:prstGeom prst="rect">
            <a:avLst/>
          </a:prstGeom>
          <a:noFill/>
          <a:ln/>
        </p:spPr>
        <p:txBody>
          <a:bodyPr wrap="none" lIns="0" tIns="0" rIns="0" bIns="0" rtlCol="0" anchor="t"/>
          <a:lstStyle/>
          <a:p>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Used to apply conditions to individual rows before grouping.</a:t>
            </a:r>
            <a:endParaRPr lang="en-US" sz="1400" dirty="0"/>
          </a:p>
        </p:txBody>
      </p:sp>
      <p:sp>
        <p:nvSpPr>
          <p:cNvPr id="11" name="Shape 8"/>
          <p:cNvSpPr/>
          <p:nvPr/>
        </p:nvSpPr>
        <p:spPr>
          <a:xfrm>
            <a:off x="6506349" y="3984308"/>
            <a:ext cx="544116" cy="22860"/>
          </a:xfrm>
          <a:prstGeom prst="roundRect">
            <a:avLst>
              <a:gd name="adj" fmla="val 119027"/>
            </a:avLst>
          </a:prstGeom>
          <a:solidFill>
            <a:srgbClr val="D8D4D4"/>
          </a:solidFill>
          <a:ln/>
        </p:spPr>
      </p:sp>
      <p:sp>
        <p:nvSpPr>
          <p:cNvPr id="12" name="Shape 9"/>
          <p:cNvSpPr/>
          <p:nvPr/>
        </p:nvSpPr>
        <p:spPr>
          <a:xfrm>
            <a:off x="6121182" y="3791783"/>
            <a:ext cx="408027" cy="408027"/>
          </a:xfrm>
          <a:prstGeom prst="roundRect">
            <a:avLst>
              <a:gd name="adj" fmla="val 6669"/>
            </a:avLst>
          </a:prstGeom>
          <a:solidFill>
            <a:srgbClr val="F9F7F7"/>
          </a:solidFill>
          <a:ln/>
        </p:spPr>
      </p:sp>
      <p:sp>
        <p:nvSpPr>
          <p:cNvPr id="13" name="Text 10"/>
          <p:cNvSpPr/>
          <p:nvPr/>
        </p:nvSpPr>
        <p:spPr>
          <a:xfrm>
            <a:off x="6189107" y="3825716"/>
            <a:ext cx="272058" cy="340043"/>
          </a:xfrm>
          <a:prstGeom prst="rect">
            <a:avLst/>
          </a:prstGeom>
          <a:noFill/>
          <a:ln/>
        </p:spPr>
        <p:txBody>
          <a:bodyPr wrap="none" lIns="0" tIns="0" rIns="0" bIns="0" rtlCol="0" anchor="t"/>
          <a:lstStyle/>
          <a:p>
            <a:pPr algn="ctr" indent="0" marL="0">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2</a:t>
            </a:r>
            <a:endParaRPr lang="en-US" sz="2100" dirty="0"/>
          </a:p>
        </p:txBody>
      </p:sp>
      <p:sp>
        <p:nvSpPr>
          <p:cNvPr id="14" name="Text 11"/>
          <p:cNvSpPr/>
          <p:nvPr/>
        </p:nvSpPr>
        <p:spPr>
          <a:xfrm>
            <a:off x="7232213" y="3854053"/>
            <a:ext cx="2410301" cy="283369"/>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Grouping (GROUP BY)</a:t>
            </a:r>
            <a:endParaRPr lang="en-US" sz="1750" dirty="0"/>
          </a:p>
        </p:txBody>
      </p:sp>
      <p:sp>
        <p:nvSpPr>
          <p:cNvPr id="15" name="Text 12"/>
          <p:cNvSpPr/>
          <p:nvPr/>
        </p:nvSpPr>
        <p:spPr>
          <a:xfrm>
            <a:off x="7232213" y="4246245"/>
            <a:ext cx="6763345" cy="290274"/>
          </a:xfrm>
          <a:prstGeom prst="rect">
            <a:avLst/>
          </a:prstGeom>
          <a:noFill/>
          <a:ln/>
        </p:spPr>
        <p:txBody>
          <a:bodyPr wrap="none" lIns="0" tIns="0" rIns="0" bIns="0" rtlCol="0" anchor="t"/>
          <a:lstStyle/>
          <a:p>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Aggregates rows that have the same values into summary rows.</a:t>
            </a:r>
            <a:endParaRPr lang="en-US" sz="1400" dirty="0"/>
          </a:p>
        </p:txBody>
      </p:sp>
      <p:sp>
        <p:nvSpPr>
          <p:cNvPr id="16" name="Shape 13"/>
          <p:cNvSpPr/>
          <p:nvPr/>
        </p:nvSpPr>
        <p:spPr>
          <a:xfrm>
            <a:off x="6506349" y="5091827"/>
            <a:ext cx="544116" cy="22860"/>
          </a:xfrm>
          <a:prstGeom prst="roundRect">
            <a:avLst>
              <a:gd name="adj" fmla="val 119027"/>
            </a:avLst>
          </a:prstGeom>
          <a:solidFill>
            <a:srgbClr val="D8D4D4"/>
          </a:solidFill>
          <a:ln/>
        </p:spPr>
      </p:sp>
      <p:sp>
        <p:nvSpPr>
          <p:cNvPr id="17" name="Shape 14"/>
          <p:cNvSpPr/>
          <p:nvPr/>
        </p:nvSpPr>
        <p:spPr>
          <a:xfrm>
            <a:off x="6121182" y="4899303"/>
            <a:ext cx="408027" cy="408027"/>
          </a:xfrm>
          <a:prstGeom prst="roundRect">
            <a:avLst>
              <a:gd name="adj" fmla="val 6669"/>
            </a:avLst>
          </a:prstGeom>
          <a:solidFill>
            <a:srgbClr val="F9F7F7"/>
          </a:solidFill>
          <a:ln/>
        </p:spPr>
      </p:sp>
      <p:sp>
        <p:nvSpPr>
          <p:cNvPr id="18" name="Text 15"/>
          <p:cNvSpPr/>
          <p:nvPr/>
        </p:nvSpPr>
        <p:spPr>
          <a:xfrm>
            <a:off x="6189107" y="4933236"/>
            <a:ext cx="272058" cy="340043"/>
          </a:xfrm>
          <a:prstGeom prst="rect">
            <a:avLst/>
          </a:prstGeom>
          <a:noFill/>
          <a:ln/>
        </p:spPr>
        <p:txBody>
          <a:bodyPr wrap="none" lIns="0" tIns="0" rIns="0" bIns="0" rtlCol="0" anchor="t"/>
          <a:lstStyle/>
          <a:p>
            <a:pPr algn="ctr" indent="0" marL="0">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3</a:t>
            </a:r>
            <a:endParaRPr lang="en-US" sz="2100" dirty="0"/>
          </a:p>
        </p:txBody>
      </p:sp>
      <p:sp>
        <p:nvSpPr>
          <p:cNvPr id="19" name="Text 16"/>
          <p:cNvSpPr/>
          <p:nvPr/>
        </p:nvSpPr>
        <p:spPr>
          <a:xfrm>
            <a:off x="7232213" y="4961573"/>
            <a:ext cx="3357920" cy="283369"/>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Post-Grouping Filter (HAVING)</a:t>
            </a:r>
            <a:endParaRPr lang="en-US" sz="1750" dirty="0"/>
          </a:p>
        </p:txBody>
      </p:sp>
      <p:sp>
        <p:nvSpPr>
          <p:cNvPr id="20" name="Text 17"/>
          <p:cNvSpPr/>
          <p:nvPr/>
        </p:nvSpPr>
        <p:spPr>
          <a:xfrm>
            <a:off x="7232213" y="5353764"/>
            <a:ext cx="6763345" cy="580549"/>
          </a:xfrm>
          <a:prstGeom prst="rect">
            <a:avLst/>
          </a:prstGeom>
          <a:noFill/>
          <a:ln/>
        </p:spPr>
        <p:txBody>
          <a:bodyPr wrap="square" lIns="0" tIns="0" rIns="0" bIns="0" rtlCol="0" anchor="t"/>
          <a:lstStyle/>
          <a:p>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Filters groups based on aggregate conditions (e.g., showing cities with &gt;10 suppliers).</a:t>
            </a:r>
            <a:endParaRPr lang="en-US" sz="1400" dirty="0"/>
          </a:p>
        </p:txBody>
      </p:sp>
      <p:sp>
        <p:nvSpPr>
          <p:cNvPr id="21" name="Text 18"/>
          <p:cNvSpPr/>
          <p:nvPr/>
        </p:nvSpPr>
        <p:spPr>
          <a:xfrm>
            <a:off x="6393299" y="6410325"/>
            <a:ext cx="4229338" cy="283369"/>
          </a:xfrm>
          <a:prstGeom prst="rect">
            <a:avLst/>
          </a:prstGeom>
          <a:noFill/>
          <a:ln/>
        </p:spPr>
        <p:txBody>
          <a:bodyPr wrap="none" lIns="0" tIns="0" rIns="0" bIns="0" rtlCol="0" anchor="t"/>
          <a:lstStyle/>
          <a:p>
            <a:pPr algn="l" indent="0" marL="0">
              <a:lnSpc>
                <a:spcPts val="2200"/>
              </a:lnSpc>
              <a:buNone/>
            </a:pPr>
            <a:r>
              <a:rPr lang="en-US" sz="1750" dirty="0">
                <a:solidFill>
                  <a:srgbClr val="201B18"/>
                </a:solidFill>
                <a:latin typeface="Platypi Medium" pitchFamily="34" charset="0"/>
                <a:ea typeface="Platypi Medium" pitchFamily="34" charset="-122"/>
                <a:cs typeface="Platypi Medium" pitchFamily="34" charset="-120"/>
              </a:rPr>
              <a:t>Example: Count Suppliers by Location</a:t>
            </a:r>
            <a:endParaRPr lang="en-US" sz="1750" dirty="0"/>
          </a:p>
        </p:txBody>
      </p:sp>
      <p:sp>
        <p:nvSpPr>
          <p:cNvPr id="22" name="Shape 19"/>
          <p:cNvSpPr/>
          <p:nvPr/>
        </p:nvSpPr>
        <p:spPr>
          <a:xfrm>
            <a:off x="6393299" y="6965752"/>
            <a:ext cx="7602260" cy="562213"/>
          </a:xfrm>
          <a:prstGeom prst="roundRect">
            <a:avLst>
              <a:gd name="adj" fmla="val 4840"/>
            </a:avLst>
          </a:prstGeom>
          <a:solidFill>
            <a:srgbClr val="F2F2F2"/>
          </a:solidFill>
          <a:ln/>
        </p:spPr>
      </p:sp>
      <p:sp>
        <p:nvSpPr>
          <p:cNvPr id="23" name="Shape 20"/>
          <p:cNvSpPr/>
          <p:nvPr/>
        </p:nvSpPr>
        <p:spPr>
          <a:xfrm>
            <a:off x="6384250" y="6965752"/>
            <a:ext cx="7620357" cy="562213"/>
          </a:xfrm>
          <a:prstGeom prst="roundRect">
            <a:avLst>
              <a:gd name="adj" fmla="val 4840"/>
            </a:avLst>
          </a:prstGeom>
          <a:solidFill>
            <a:srgbClr val="F2F2F2"/>
          </a:solidFill>
          <a:ln/>
        </p:spPr>
      </p:sp>
      <p:sp>
        <p:nvSpPr>
          <p:cNvPr id="24" name="Text 21"/>
          <p:cNvSpPr/>
          <p:nvPr/>
        </p:nvSpPr>
        <p:spPr>
          <a:xfrm>
            <a:off x="6565583" y="7101721"/>
            <a:ext cx="7257693" cy="290274"/>
          </a:xfrm>
          <a:prstGeom prst="rect">
            <a:avLst/>
          </a:prstGeom>
          <a:noFill/>
          <a:ln/>
        </p:spPr>
        <p:txBody>
          <a:bodyPr wrap="none" lIns="0" tIns="0" rIns="0" bIns="0" rtlCol="0" anchor="t"/>
          <a:lstStyle/>
          <a:p>
            <a:pPr algn="l" indent="0" marL="0">
              <a:lnSpc>
                <a:spcPts val="2250"/>
              </a:lnSpc>
              <a:buNone/>
            </a:pPr>
            <a:r>
              <a:rPr lang="en-US" sz="1400" dirty="0">
                <a:solidFill>
                  <a:srgbClr val="504C49"/>
                </a:solidFill>
                <a:highlight>
                  <a:srgbClr val="F2F2F2"/>
                </a:highlight>
                <a:latin typeface="Consolas" pitchFamily="34" charset="0"/>
                <a:ea typeface="Consolas" pitchFamily="34" charset="-122"/>
                <a:cs typeface="Consolas" pitchFamily="34" charset="-120"/>
              </a:rPr>
              <a:t>SELECT city, COUNT(*) FROM Suppliers GROUP BY city;</a:t>
            </a:r>
            <a:endParaRPr lang="en-US" sz="1400" dirty="0"/>
          </a:p>
        </p:txBody>
      </p:sp>
      <p:sp>
        <p:nvSpPr>
          <p:cNvPr id="25" name="Shape 22"/>
          <p:cNvSpPr/>
          <p:nvPr/>
        </p:nvSpPr>
        <p:spPr>
          <a:xfrm>
            <a:off x="6121241" y="6138267"/>
            <a:ext cx="22860" cy="1593652"/>
          </a:xfrm>
          <a:prstGeom prst="rect">
            <a:avLst/>
          </a:prstGeom>
          <a:solidFill>
            <a:srgbClr val="3E2513"/>
          </a:solid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41960" y="348139"/>
            <a:ext cx="7490103" cy="315635"/>
          </a:xfrm>
          <a:prstGeom prst="rect">
            <a:avLst/>
          </a:prstGeom>
          <a:noFill/>
          <a:ln/>
        </p:spPr>
        <p:txBody>
          <a:bodyPr wrap="none" lIns="0" tIns="0" rIns="0" bIns="0" rtlCol="0" anchor="t"/>
          <a:lstStyle/>
          <a:p>
            <a:pPr algn="l" indent="0" marL="0">
              <a:lnSpc>
                <a:spcPts val="2450"/>
              </a:lnSpc>
              <a:buNone/>
            </a:pPr>
            <a:r>
              <a:rPr lang="en-US" sz="1950" dirty="0">
                <a:solidFill>
                  <a:srgbClr val="201B18"/>
                </a:solidFill>
                <a:latin typeface="Platypi Medium" pitchFamily="34" charset="0"/>
                <a:ea typeface="Platypi Medium" pitchFamily="34" charset="-122"/>
                <a:cs typeface="Platypi Medium" pitchFamily="34" charset="-120"/>
              </a:rPr>
              <a:t>ANALYTIC FUNCTIONS: AGGREGATING FOR PERFORMANCE</a:t>
            </a:r>
            <a:endParaRPr lang="en-US" sz="1950" dirty="0"/>
          </a:p>
        </p:txBody>
      </p:sp>
      <p:sp>
        <p:nvSpPr>
          <p:cNvPr id="3" name="Text 1"/>
          <p:cNvSpPr/>
          <p:nvPr/>
        </p:nvSpPr>
        <p:spPr>
          <a:xfrm>
            <a:off x="441960" y="916305"/>
            <a:ext cx="13746480" cy="202049"/>
          </a:xfrm>
          <a:prstGeom prst="rect">
            <a:avLst/>
          </a:prstGeom>
          <a:noFill/>
          <a:ln/>
        </p:spPr>
        <p:txBody>
          <a:bodyPr wrap="none" lIns="0" tIns="0" rIns="0" bIns="0" rtlCol="0" anchor="t"/>
          <a:lstStyle/>
          <a:p>
            <a:pPr algn="l" indent="0" marL="0">
              <a:lnSpc>
                <a:spcPts val="1550"/>
              </a:lnSpc>
              <a:buNone/>
            </a:pPr>
            <a:r>
              <a:rPr lang="en-US" sz="950" dirty="0">
                <a:solidFill>
                  <a:srgbClr val="504C49"/>
                </a:solidFill>
                <a:latin typeface="Source Serif 4" pitchFamily="34" charset="0"/>
                <a:ea typeface="Source Serif 4" pitchFamily="34" charset="-122"/>
                <a:cs typeface="Source Serif 4" pitchFamily="34" charset="-120"/>
              </a:rPr>
              <a:t>SQL's aggregate functions are vital for quantitative analysis and performance tracking. They summarize data across groups of rows, providing key analytical insights.</a:t>
            </a:r>
            <a:endParaRPr lang="en-US" sz="950" dirty="0"/>
          </a:p>
        </p:txBody>
      </p:sp>
      <p:sp>
        <p:nvSpPr>
          <p:cNvPr id="4" name="Text 2"/>
          <p:cNvSpPr/>
          <p:nvPr/>
        </p:nvSpPr>
        <p:spPr>
          <a:xfrm>
            <a:off x="3062407" y="2081093"/>
            <a:ext cx="1553170" cy="315635"/>
          </a:xfrm>
          <a:prstGeom prst="rect">
            <a:avLst/>
          </a:prstGeom>
          <a:noFill/>
          <a:ln/>
        </p:spPr>
        <p:txBody>
          <a:bodyPr wrap="none" lIns="0" tIns="0" rIns="0" bIns="0" rtlCol="0" anchor="t"/>
          <a:lstStyle/>
          <a:p>
            <a:pPr algn="ctr" indent="0" marL="0">
              <a:lnSpc>
                <a:spcPts val="2450"/>
              </a:lnSpc>
              <a:buNone/>
            </a:pPr>
            <a:r>
              <a:rPr lang="en-US" sz="2450" dirty="0">
                <a:solidFill>
                  <a:srgbClr val="504C49"/>
                </a:solidFill>
                <a:latin typeface="Platypi Medium" pitchFamily="34" charset="0"/>
                <a:ea typeface="Platypi Medium" pitchFamily="34" charset="-122"/>
                <a:cs typeface="Platypi Medium" pitchFamily="34" charset="-120"/>
              </a:rPr>
              <a:t>COUNT</a:t>
            </a:r>
            <a:endParaRPr lang="en-US" sz="2450" dirty="0"/>
          </a:p>
        </p:txBody>
      </p:sp>
      <p:pic>
        <p:nvPicPr>
          <p:cNvPr id="5" name="Image 0" descr="preencoded.png">    </p:cNvPr>
          <p:cNvPicPr>
            <a:picLocks noChangeAspect="1"/>
          </p:cNvPicPr>
          <p:nvPr/>
        </p:nvPicPr>
        <p:blipFill>
          <a:blip r:embed="R1981df9d37644a0b"/>
          <a:stretch>
            <a:fillRect/>
          </a:stretch>
        </p:blipFill>
        <p:spPr>
          <a:xfrm>
            <a:off x="2892028" y="1291947"/>
            <a:ext cx="1894165" cy="1894165"/>
          </a:xfrm>
          <a:prstGeom prst="rect">
            <a:avLst/>
          </a:prstGeom>
        </p:spPr>
      </p:pic>
      <p:sp>
        <p:nvSpPr>
          <p:cNvPr id="6" name="Text 3"/>
          <p:cNvSpPr/>
          <p:nvPr/>
        </p:nvSpPr>
        <p:spPr>
          <a:xfrm>
            <a:off x="3049905" y="3343870"/>
            <a:ext cx="1578412" cy="197287"/>
          </a:xfrm>
          <a:prstGeom prst="rect">
            <a:avLst/>
          </a:prstGeom>
          <a:noFill/>
          <a:ln/>
        </p:spPr>
        <p:txBody>
          <a:bodyPr wrap="none" lIns="0" tIns="0" rIns="0" bIns="0" rtlCol="0" anchor="t"/>
          <a:lstStyle/>
          <a:p>
            <a:pPr algn="ctr" indent="0" marL="0">
              <a:lnSpc>
                <a:spcPts val="1550"/>
              </a:lnSpc>
              <a:buNone/>
            </a:pPr>
            <a:r>
              <a:rPr lang="en-US" sz="1200" dirty="0">
                <a:solidFill>
                  <a:srgbClr val="504C49"/>
                </a:solidFill>
                <a:latin typeface="Platypi Medium" pitchFamily="34" charset="0"/>
                <a:ea typeface="Platypi Medium" pitchFamily="34" charset="-122"/>
                <a:cs typeface="Platypi Medium" pitchFamily="34" charset="-120"/>
              </a:rPr>
              <a:t>Row Tally</a:t>
            </a:r>
            <a:endParaRPr lang="en-US" sz="1200" dirty="0"/>
          </a:p>
        </p:txBody>
      </p:sp>
      <p:sp>
        <p:nvSpPr>
          <p:cNvPr id="7" name="Text 4"/>
          <p:cNvSpPr/>
          <p:nvPr/>
        </p:nvSpPr>
        <p:spPr>
          <a:xfrm>
            <a:off x="441960" y="3616881"/>
            <a:ext cx="6794302" cy="202049"/>
          </a:xfrm>
          <a:prstGeom prst="rect">
            <a:avLst/>
          </a:prstGeom>
          <a:noFill/>
          <a:ln/>
        </p:spPr>
        <p:txBody>
          <a:bodyPr wrap="none" lIns="0" tIns="0" rIns="0" bIns="0" rtlCol="0" anchor="t"/>
          <a:lstStyle/>
          <a:p>
            <a:pPr algn="ctr" indent="0" marL="0">
              <a:lnSpc>
                <a:spcPts val="1550"/>
              </a:lnSpc>
              <a:buNone/>
            </a:pPr>
            <a:r>
              <a:rPr lang="en-US" sz="950" dirty="0">
                <a:solidFill>
                  <a:srgbClr val="504C49"/>
                </a:solidFill>
                <a:latin typeface="Source Serif 4" pitchFamily="34" charset="0"/>
                <a:ea typeface="Source Serif 4" pitchFamily="34" charset="-122"/>
                <a:cs typeface="Source Serif 4" pitchFamily="34" charset="-120"/>
              </a:rPr>
              <a:t>Counts the number of rows or non-null values.</a:t>
            </a:r>
            <a:endParaRPr lang="en-US" sz="950" dirty="0"/>
          </a:p>
        </p:txBody>
      </p:sp>
      <p:sp>
        <p:nvSpPr>
          <p:cNvPr id="8" name="Text 5"/>
          <p:cNvSpPr/>
          <p:nvPr/>
        </p:nvSpPr>
        <p:spPr>
          <a:xfrm>
            <a:off x="10014466" y="2081093"/>
            <a:ext cx="1553170" cy="315635"/>
          </a:xfrm>
          <a:prstGeom prst="rect">
            <a:avLst/>
          </a:prstGeom>
          <a:noFill/>
          <a:ln/>
        </p:spPr>
        <p:txBody>
          <a:bodyPr wrap="none" lIns="0" tIns="0" rIns="0" bIns="0" rtlCol="0" anchor="t"/>
          <a:lstStyle/>
          <a:p>
            <a:pPr algn="ctr" indent="0" marL="0">
              <a:lnSpc>
                <a:spcPts val="2450"/>
              </a:lnSpc>
              <a:buNone/>
            </a:pPr>
            <a:r>
              <a:rPr lang="en-US" sz="2450" dirty="0">
                <a:solidFill>
                  <a:srgbClr val="504C49"/>
                </a:solidFill>
                <a:latin typeface="Platypi Medium" pitchFamily="34" charset="0"/>
                <a:ea typeface="Platypi Medium" pitchFamily="34" charset="-122"/>
                <a:cs typeface="Platypi Medium" pitchFamily="34" charset="-120"/>
              </a:rPr>
              <a:t>SUM</a:t>
            </a:r>
            <a:endParaRPr lang="en-US" sz="2450" dirty="0"/>
          </a:p>
        </p:txBody>
      </p:sp>
      <p:pic>
        <p:nvPicPr>
          <p:cNvPr id="9" name="Image 1" descr="preencoded.png">    </p:cNvPr>
          <p:cNvPicPr>
            <a:picLocks noChangeAspect="1"/>
          </p:cNvPicPr>
          <p:nvPr/>
        </p:nvPicPr>
        <p:blipFill>
          <a:blip r:embed="R1981df9d37644a0b"/>
          <a:stretch>
            <a:fillRect/>
          </a:stretch>
        </p:blipFill>
        <p:spPr>
          <a:xfrm>
            <a:off x="9844088" y="1291947"/>
            <a:ext cx="1894165" cy="1894165"/>
          </a:xfrm>
          <a:prstGeom prst="rect">
            <a:avLst/>
          </a:prstGeom>
        </p:spPr>
      </p:pic>
      <p:sp>
        <p:nvSpPr>
          <p:cNvPr id="10" name="Text 6"/>
          <p:cNvSpPr/>
          <p:nvPr/>
        </p:nvSpPr>
        <p:spPr>
          <a:xfrm>
            <a:off x="10001964" y="3343870"/>
            <a:ext cx="1578412" cy="197287"/>
          </a:xfrm>
          <a:prstGeom prst="rect">
            <a:avLst/>
          </a:prstGeom>
          <a:noFill/>
          <a:ln/>
        </p:spPr>
        <p:txBody>
          <a:bodyPr wrap="none" lIns="0" tIns="0" rIns="0" bIns="0" rtlCol="0" anchor="t"/>
          <a:lstStyle/>
          <a:p>
            <a:pPr algn="ctr" indent="0" marL="0">
              <a:lnSpc>
                <a:spcPts val="1550"/>
              </a:lnSpc>
              <a:buNone/>
            </a:pPr>
            <a:r>
              <a:rPr lang="en-US" sz="1200" dirty="0">
                <a:solidFill>
                  <a:srgbClr val="504C49"/>
                </a:solidFill>
                <a:latin typeface="Platypi Medium" pitchFamily="34" charset="0"/>
                <a:ea typeface="Platypi Medium" pitchFamily="34" charset="-122"/>
                <a:cs typeface="Platypi Medium" pitchFamily="34" charset="-120"/>
              </a:rPr>
              <a:t>Total Value</a:t>
            </a:r>
            <a:endParaRPr lang="en-US" sz="1200" dirty="0"/>
          </a:p>
        </p:txBody>
      </p:sp>
      <p:sp>
        <p:nvSpPr>
          <p:cNvPr id="11" name="Text 7"/>
          <p:cNvSpPr/>
          <p:nvPr/>
        </p:nvSpPr>
        <p:spPr>
          <a:xfrm>
            <a:off x="7394019" y="3616881"/>
            <a:ext cx="6794421" cy="202049"/>
          </a:xfrm>
          <a:prstGeom prst="rect">
            <a:avLst/>
          </a:prstGeom>
          <a:noFill/>
          <a:ln/>
        </p:spPr>
        <p:txBody>
          <a:bodyPr wrap="none" lIns="0" tIns="0" rIns="0" bIns="0" rtlCol="0" anchor="t"/>
          <a:lstStyle/>
          <a:p>
            <a:pPr algn="ctr" indent="0" marL="0">
              <a:lnSpc>
                <a:spcPts val="1550"/>
              </a:lnSpc>
              <a:buNone/>
            </a:pPr>
            <a:r>
              <a:rPr lang="en-US" sz="950" dirty="0">
                <a:solidFill>
                  <a:srgbClr val="504C49"/>
                </a:solidFill>
                <a:latin typeface="Source Serif 4" pitchFamily="34" charset="0"/>
                <a:ea typeface="Source Serif 4" pitchFamily="34" charset="-122"/>
                <a:cs typeface="Source Serif 4" pitchFamily="34" charset="-120"/>
              </a:rPr>
              <a:t>Calculates the sum of a numeric column.</a:t>
            </a:r>
            <a:endParaRPr lang="en-US" sz="950" dirty="0"/>
          </a:p>
        </p:txBody>
      </p:sp>
      <p:sp>
        <p:nvSpPr>
          <p:cNvPr id="12" name="Text 8"/>
          <p:cNvSpPr/>
          <p:nvPr/>
        </p:nvSpPr>
        <p:spPr>
          <a:xfrm>
            <a:off x="3062407" y="4892159"/>
            <a:ext cx="1553170" cy="315635"/>
          </a:xfrm>
          <a:prstGeom prst="rect">
            <a:avLst/>
          </a:prstGeom>
          <a:noFill/>
          <a:ln/>
        </p:spPr>
        <p:txBody>
          <a:bodyPr wrap="none" lIns="0" tIns="0" rIns="0" bIns="0" rtlCol="0" anchor="t"/>
          <a:lstStyle/>
          <a:p>
            <a:pPr algn="ctr" indent="0" marL="0">
              <a:lnSpc>
                <a:spcPts val="2450"/>
              </a:lnSpc>
              <a:buNone/>
            </a:pPr>
            <a:r>
              <a:rPr lang="en-US" sz="2450" dirty="0">
                <a:solidFill>
                  <a:srgbClr val="504C49"/>
                </a:solidFill>
                <a:latin typeface="Platypi Medium" pitchFamily="34" charset="0"/>
                <a:ea typeface="Platypi Medium" pitchFamily="34" charset="-122"/>
                <a:cs typeface="Platypi Medium" pitchFamily="34" charset="-120"/>
              </a:rPr>
              <a:t>AVG</a:t>
            </a:r>
            <a:endParaRPr lang="en-US" sz="2450" dirty="0"/>
          </a:p>
        </p:txBody>
      </p:sp>
      <p:pic>
        <p:nvPicPr>
          <p:cNvPr id="13" name="Image 2" descr="preencoded.png">    </p:cNvPr>
          <p:cNvPicPr>
            <a:picLocks noChangeAspect="1"/>
          </p:cNvPicPr>
          <p:nvPr/>
        </p:nvPicPr>
        <p:blipFill>
          <a:blip r:embed="R1981df9d37644a0b"/>
          <a:stretch>
            <a:fillRect/>
          </a:stretch>
        </p:blipFill>
        <p:spPr>
          <a:xfrm>
            <a:off x="2892028" y="4103013"/>
            <a:ext cx="1894165" cy="1894165"/>
          </a:xfrm>
          <a:prstGeom prst="rect">
            <a:avLst/>
          </a:prstGeom>
        </p:spPr>
      </p:pic>
      <p:sp>
        <p:nvSpPr>
          <p:cNvPr id="14" name="Text 9"/>
          <p:cNvSpPr/>
          <p:nvPr/>
        </p:nvSpPr>
        <p:spPr>
          <a:xfrm>
            <a:off x="3049905" y="6154936"/>
            <a:ext cx="1578412" cy="197287"/>
          </a:xfrm>
          <a:prstGeom prst="rect">
            <a:avLst/>
          </a:prstGeom>
          <a:noFill/>
          <a:ln/>
        </p:spPr>
        <p:txBody>
          <a:bodyPr wrap="none" lIns="0" tIns="0" rIns="0" bIns="0" rtlCol="0" anchor="t"/>
          <a:lstStyle/>
          <a:p>
            <a:pPr algn="ctr" indent="0" marL="0">
              <a:lnSpc>
                <a:spcPts val="1550"/>
              </a:lnSpc>
              <a:buNone/>
            </a:pPr>
            <a:r>
              <a:rPr lang="en-US" sz="1200" dirty="0">
                <a:solidFill>
                  <a:srgbClr val="504C49"/>
                </a:solidFill>
                <a:latin typeface="Platypi Medium" pitchFamily="34" charset="0"/>
                <a:ea typeface="Platypi Medium" pitchFamily="34" charset="-122"/>
                <a:cs typeface="Platypi Medium" pitchFamily="34" charset="-120"/>
              </a:rPr>
              <a:t>Mean Metric</a:t>
            </a:r>
            <a:endParaRPr lang="en-US" sz="1200" dirty="0"/>
          </a:p>
        </p:txBody>
      </p:sp>
      <p:sp>
        <p:nvSpPr>
          <p:cNvPr id="15" name="Text 10"/>
          <p:cNvSpPr/>
          <p:nvPr/>
        </p:nvSpPr>
        <p:spPr>
          <a:xfrm>
            <a:off x="441960" y="6427946"/>
            <a:ext cx="6794302" cy="202049"/>
          </a:xfrm>
          <a:prstGeom prst="rect">
            <a:avLst/>
          </a:prstGeom>
          <a:noFill/>
          <a:ln/>
        </p:spPr>
        <p:txBody>
          <a:bodyPr wrap="none" lIns="0" tIns="0" rIns="0" bIns="0" rtlCol="0" anchor="t"/>
          <a:lstStyle/>
          <a:p>
            <a:pPr algn="ctr" indent="0" marL="0">
              <a:lnSpc>
                <a:spcPts val="1550"/>
              </a:lnSpc>
              <a:buNone/>
            </a:pPr>
            <a:r>
              <a:rPr lang="en-US" sz="950" dirty="0">
                <a:solidFill>
                  <a:srgbClr val="504C49"/>
                </a:solidFill>
                <a:latin typeface="Source Serif 4" pitchFamily="34" charset="0"/>
                <a:ea typeface="Source Serif 4" pitchFamily="34" charset="-122"/>
                <a:cs typeface="Source Serif 4" pitchFamily="34" charset="-120"/>
              </a:rPr>
              <a:t>Determines the average value.</a:t>
            </a:r>
            <a:endParaRPr lang="en-US" sz="950" dirty="0"/>
          </a:p>
        </p:txBody>
      </p:sp>
      <p:sp>
        <p:nvSpPr>
          <p:cNvPr id="16" name="Text 11"/>
          <p:cNvSpPr/>
          <p:nvPr/>
        </p:nvSpPr>
        <p:spPr>
          <a:xfrm>
            <a:off x="10014466" y="4892159"/>
            <a:ext cx="1553170" cy="315635"/>
          </a:xfrm>
          <a:prstGeom prst="rect">
            <a:avLst/>
          </a:prstGeom>
          <a:noFill/>
          <a:ln/>
        </p:spPr>
        <p:txBody>
          <a:bodyPr wrap="none" lIns="0" tIns="0" rIns="0" bIns="0" rtlCol="0" anchor="t"/>
          <a:lstStyle/>
          <a:p>
            <a:pPr algn="ctr" indent="0" marL="0">
              <a:lnSpc>
                <a:spcPts val="2450"/>
              </a:lnSpc>
              <a:buNone/>
            </a:pPr>
            <a:r>
              <a:rPr lang="en-US" sz="2450" dirty="0">
                <a:solidFill>
                  <a:srgbClr val="504C49"/>
                </a:solidFill>
                <a:latin typeface="Platypi Medium" pitchFamily="34" charset="0"/>
                <a:ea typeface="Platypi Medium" pitchFamily="34" charset="-122"/>
                <a:cs typeface="Platypi Medium" pitchFamily="34" charset="-120"/>
              </a:rPr>
              <a:t>MIN/MAX</a:t>
            </a:r>
            <a:endParaRPr lang="en-US" sz="2450" dirty="0"/>
          </a:p>
        </p:txBody>
      </p:sp>
      <p:pic>
        <p:nvPicPr>
          <p:cNvPr id="17" name="Image 3" descr="preencoded.png">    </p:cNvPr>
          <p:cNvPicPr>
            <a:picLocks noChangeAspect="1"/>
          </p:cNvPicPr>
          <p:nvPr/>
        </p:nvPicPr>
        <p:blipFill>
          <a:blip r:embed="R1981df9d37644a0b"/>
          <a:stretch>
            <a:fillRect/>
          </a:stretch>
        </p:blipFill>
        <p:spPr>
          <a:xfrm>
            <a:off x="9844088" y="4103013"/>
            <a:ext cx="1894165" cy="1894165"/>
          </a:xfrm>
          <a:prstGeom prst="rect">
            <a:avLst/>
          </a:prstGeom>
        </p:spPr>
      </p:pic>
      <p:sp>
        <p:nvSpPr>
          <p:cNvPr id="18" name="Text 12"/>
          <p:cNvSpPr/>
          <p:nvPr/>
        </p:nvSpPr>
        <p:spPr>
          <a:xfrm>
            <a:off x="10001964" y="6154936"/>
            <a:ext cx="1578412" cy="197287"/>
          </a:xfrm>
          <a:prstGeom prst="rect">
            <a:avLst/>
          </a:prstGeom>
          <a:noFill/>
          <a:ln/>
        </p:spPr>
        <p:txBody>
          <a:bodyPr wrap="none" lIns="0" tIns="0" rIns="0" bIns="0" rtlCol="0" anchor="t"/>
          <a:lstStyle/>
          <a:p>
            <a:pPr algn="ctr" indent="0" marL="0">
              <a:lnSpc>
                <a:spcPts val="1550"/>
              </a:lnSpc>
              <a:buNone/>
            </a:pPr>
            <a:r>
              <a:rPr lang="en-US" sz="1200" dirty="0">
                <a:solidFill>
                  <a:srgbClr val="504C49"/>
                </a:solidFill>
                <a:latin typeface="Platypi Medium" pitchFamily="34" charset="0"/>
                <a:ea typeface="Platypi Medium" pitchFamily="34" charset="-122"/>
                <a:cs typeface="Platypi Medium" pitchFamily="34" charset="-120"/>
              </a:rPr>
              <a:t>Extremes</a:t>
            </a:r>
            <a:endParaRPr lang="en-US" sz="1200" dirty="0"/>
          </a:p>
        </p:txBody>
      </p:sp>
      <p:sp>
        <p:nvSpPr>
          <p:cNvPr id="19" name="Text 13"/>
          <p:cNvSpPr/>
          <p:nvPr/>
        </p:nvSpPr>
        <p:spPr>
          <a:xfrm>
            <a:off x="7394019" y="6427946"/>
            <a:ext cx="6794421" cy="202049"/>
          </a:xfrm>
          <a:prstGeom prst="rect">
            <a:avLst/>
          </a:prstGeom>
          <a:noFill/>
          <a:ln/>
        </p:spPr>
        <p:txBody>
          <a:bodyPr wrap="none" lIns="0" tIns="0" rIns="0" bIns="0" rtlCol="0" anchor="t"/>
          <a:lstStyle/>
          <a:p>
            <a:pPr algn="ctr" indent="0" marL="0">
              <a:lnSpc>
                <a:spcPts val="1550"/>
              </a:lnSpc>
              <a:buNone/>
            </a:pPr>
            <a:r>
              <a:rPr lang="en-US" sz="950" dirty="0">
                <a:solidFill>
                  <a:srgbClr val="504C49"/>
                </a:solidFill>
                <a:latin typeface="Source Serif 4" pitchFamily="34" charset="0"/>
                <a:ea typeface="Source Serif 4" pitchFamily="34" charset="-122"/>
                <a:cs typeface="Source Serif 4" pitchFamily="34" charset="-120"/>
              </a:rPr>
              <a:t>Finds the smallest or largest value.</a:t>
            </a:r>
            <a:endParaRPr lang="en-US" sz="950" dirty="0"/>
          </a:p>
        </p:txBody>
      </p:sp>
      <p:sp>
        <p:nvSpPr>
          <p:cNvPr id="20" name="Text 14"/>
          <p:cNvSpPr/>
          <p:nvPr/>
        </p:nvSpPr>
        <p:spPr>
          <a:xfrm>
            <a:off x="631269" y="6961346"/>
            <a:ext cx="2350294" cy="197287"/>
          </a:xfrm>
          <a:prstGeom prst="rect">
            <a:avLst/>
          </a:prstGeom>
          <a:noFill/>
          <a:ln/>
        </p:spPr>
        <p:txBody>
          <a:bodyPr wrap="none" lIns="0" tIns="0" rIns="0" bIns="0" rtlCol="0" anchor="t"/>
          <a:lstStyle/>
          <a:p>
            <a:pPr algn="l" indent="0" marL="0">
              <a:lnSpc>
                <a:spcPts val="1550"/>
              </a:lnSpc>
              <a:buNone/>
            </a:pPr>
            <a:r>
              <a:rPr lang="en-US" sz="1200" dirty="0">
                <a:solidFill>
                  <a:srgbClr val="201B18"/>
                </a:solidFill>
                <a:latin typeface="Platypi Medium" pitchFamily="34" charset="0"/>
                <a:ea typeface="Platypi Medium" pitchFamily="34" charset="-122"/>
                <a:cs typeface="Platypi Medium" pitchFamily="34" charset="-120"/>
              </a:rPr>
              <a:t>Example: Calculate Total Sales</a:t>
            </a:r>
            <a:endParaRPr lang="en-US" sz="1200" dirty="0"/>
          </a:p>
        </p:txBody>
      </p:sp>
      <p:sp>
        <p:nvSpPr>
          <p:cNvPr id="21" name="Shape 15"/>
          <p:cNvSpPr/>
          <p:nvPr/>
        </p:nvSpPr>
        <p:spPr>
          <a:xfrm>
            <a:off x="631269" y="7347942"/>
            <a:ext cx="13557171" cy="391358"/>
          </a:xfrm>
          <a:prstGeom prst="roundRect">
            <a:avLst>
              <a:gd name="adj" fmla="val 4840"/>
            </a:avLst>
          </a:prstGeom>
          <a:solidFill>
            <a:srgbClr val="F2F2F2"/>
          </a:solidFill>
          <a:ln/>
        </p:spPr>
      </p:sp>
      <p:sp>
        <p:nvSpPr>
          <p:cNvPr id="22" name="Shape 16"/>
          <p:cNvSpPr/>
          <p:nvPr/>
        </p:nvSpPr>
        <p:spPr>
          <a:xfrm>
            <a:off x="624959" y="7347942"/>
            <a:ext cx="13569791" cy="391358"/>
          </a:xfrm>
          <a:prstGeom prst="roundRect">
            <a:avLst>
              <a:gd name="adj" fmla="val 4840"/>
            </a:avLst>
          </a:prstGeom>
          <a:solidFill>
            <a:srgbClr val="F2F2F2"/>
          </a:solidFill>
          <a:ln/>
        </p:spPr>
      </p:sp>
      <p:sp>
        <p:nvSpPr>
          <p:cNvPr id="23" name="Text 17"/>
          <p:cNvSpPr/>
          <p:nvPr/>
        </p:nvSpPr>
        <p:spPr>
          <a:xfrm>
            <a:off x="751165" y="7442597"/>
            <a:ext cx="13317379" cy="202049"/>
          </a:xfrm>
          <a:prstGeom prst="rect">
            <a:avLst/>
          </a:prstGeom>
          <a:noFill/>
          <a:ln/>
        </p:spPr>
        <p:txBody>
          <a:bodyPr wrap="none" lIns="0" tIns="0" rIns="0" bIns="0" rtlCol="0" anchor="t"/>
          <a:lstStyle/>
          <a:p>
            <a:pPr algn="l" indent="0" marL="0">
              <a:lnSpc>
                <a:spcPts val="1550"/>
              </a:lnSpc>
              <a:buNone/>
            </a:pPr>
            <a:r>
              <a:rPr lang="en-US" sz="950" dirty="0">
                <a:solidFill>
                  <a:srgbClr val="504C49"/>
                </a:solidFill>
                <a:highlight>
                  <a:srgbClr val="F2F2F2"/>
                </a:highlight>
                <a:latin typeface="Consolas" pitchFamily="34" charset="0"/>
                <a:ea typeface="Consolas" pitchFamily="34" charset="-122"/>
                <a:cs typeface="Consolas" pitchFamily="34" charset="-120"/>
              </a:rPr>
              <a:t>SELECT SUM(total_amount) AS total_sales FROM Sales;</a:t>
            </a:r>
            <a:endParaRPr lang="en-US" sz="950" dirty="0"/>
          </a:p>
        </p:txBody>
      </p:sp>
      <p:sp>
        <p:nvSpPr>
          <p:cNvPr id="24" name="Shape 18"/>
          <p:cNvSpPr/>
          <p:nvPr/>
        </p:nvSpPr>
        <p:spPr>
          <a:xfrm>
            <a:off x="441960" y="6772037"/>
            <a:ext cx="15240" cy="1109305"/>
          </a:xfrm>
          <a:prstGeom prst="rect">
            <a:avLst/>
          </a:prstGeom>
          <a:solidFill>
            <a:srgbClr val="3E2513"/>
          </a:solid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4954" y="459581"/>
            <a:ext cx="7565588" cy="417671"/>
          </a:xfrm>
          <a:prstGeom prst="rect">
            <a:avLst/>
          </a:prstGeom>
          <a:noFill/>
          <a:ln/>
        </p:spPr>
        <p:txBody>
          <a:bodyPr wrap="none" lIns="0" tIns="0" rIns="0" bIns="0" rtlCol="0" anchor="t"/>
          <a:lstStyle/>
          <a:p>
            <a:pPr algn="l" indent="0" marL="0">
              <a:lnSpc>
                <a:spcPts val="3250"/>
              </a:lnSpc>
              <a:buNone/>
            </a:pPr>
            <a:r>
              <a:rPr lang="en-US" sz="2600" dirty="0">
                <a:solidFill>
                  <a:srgbClr val="201B18"/>
                </a:solidFill>
                <a:latin typeface="Platypi Medium" pitchFamily="34" charset="0"/>
                <a:ea typeface="Platypi Medium" pitchFamily="34" charset="-122"/>
                <a:cs typeface="Platypi Medium" pitchFamily="34" charset="-120"/>
              </a:rPr>
              <a:t>JOINS: CONNECTING RELATIONAL DATASETS</a:t>
            </a:r>
            <a:endParaRPr lang="en-US" sz="2600" dirty="0"/>
          </a:p>
        </p:txBody>
      </p:sp>
      <p:sp>
        <p:nvSpPr>
          <p:cNvPr id="3" name="Text 1"/>
          <p:cNvSpPr/>
          <p:nvPr/>
        </p:nvSpPr>
        <p:spPr>
          <a:xfrm>
            <a:off x="584954" y="1211461"/>
            <a:ext cx="13460492" cy="534829"/>
          </a:xfrm>
          <a:prstGeom prst="rect">
            <a:avLst/>
          </a:prstGeom>
          <a:noFill/>
          <a:ln/>
        </p:spPr>
        <p:txBody>
          <a:bodyPr wrap="square" lIns="0" tIns="0" rIns="0" bIns="0" rtlCol="0" anchor="t"/>
          <a:lstStyle/>
          <a:p>
            <a:pPr algn="l" indent="0" marL="0">
              <a:lnSpc>
                <a:spcPts val="2100"/>
              </a:lnSpc>
              <a:buNone/>
            </a:pPr>
            <a:r>
              <a:rPr lang="en-US" sz="1300" dirty="0">
                <a:solidFill>
                  <a:srgbClr val="504C49"/>
                </a:solidFill>
                <a:latin typeface="Source Serif 4" pitchFamily="34" charset="0"/>
                <a:ea typeface="Source Serif 4" pitchFamily="34" charset="-122"/>
                <a:cs typeface="Source Serif 4" pitchFamily="34" charset="-120"/>
              </a:rPr>
              <a:t>The ability to join data from multiple tables is fundamental in a relational database. This allows us to construct a complete view of business relationships, such as linking prescription data to patient demographics and dispensing pharmacists.</a:t>
            </a:r>
            <a:endParaRPr lang="en-US" sz="1300" dirty="0"/>
          </a:p>
        </p:txBody>
      </p:sp>
      <p:pic>
        <p:nvPicPr>
          <p:cNvPr id="4" name="Image 0" descr="preencoded.png">    </p:cNvPr>
          <p:cNvPicPr>
            <a:picLocks noChangeAspect="1"/>
          </p:cNvPicPr>
          <p:nvPr/>
        </p:nvPicPr>
        <p:blipFill>
          <a:blip r:embed="R088ab6f8626445e3"/>
          <a:stretch>
            <a:fillRect/>
          </a:stretch>
        </p:blipFill>
        <p:spPr>
          <a:xfrm>
            <a:off x="584954" y="2122289"/>
            <a:ext cx="6526411" cy="6526411"/>
          </a:xfrm>
          <a:prstGeom prst="rect">
            <a:avLst/>
          </a:prstGeom>
        </p:spPr>
      </p:pic>
      <p:sp>
        <p:nvSpPr>
          <p:cNvPr id="5" name="Text 2"/>
          <p:cNvSpPr/>
          <p:nvPr/>
        </p:nvSpPr>
        <p:spPr>
          <a:xfrm>
            <a:off x="7526655" y="2084665"/>
            <a:ext cx="6526411" cy="267414"/>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504C49"/>
                </a:solidFill>
                <a:latin typeface="Source Serif 4" pitchFamily="34" charset="0"/>
                <a:ea typeface="Source Serif 4" pitchFamily="34" charset="-122"/>
                <a:cs typeface="Source Serif 4" pitchFamily="34" charset="-120"/>
              </a:rPr>
              <a:t>INNER JOIN:</a:t>
            </a:r>
            <a:pPr algn="l" indent="0" marL="0">
              <a:lnSpc>
                <a:spcPts val="2100"/>
              </a:lnSpc>
              <a:buNone/>
            </a:pPr>
            <a:r>
              <a:rPr lang="en-US" sz="1300" dirty="0">
                <a:solidFill>
                  <a:srgbClr val="504C49"/>
                </a:solidFill>
                <a:latin typeface="Source Serif 4" pitchFamily="34" charset="0"/>
                <a:ea typeface="Source Serif 4" pitchFamily="34" charset="-122"/>
                <a:cs typeface="Source Serif 4" pitchFamily="34" charset="-120"/>
              </a:rPr>
              <a:t> Returns only matching records.</a:t>
            </a:r>
            <a:endParaRPr lang="en-US" sz="1300" dirty="0"/>
          </a:p>
        </p:txBody>
      </p:sp>
      <p:sp>
        <p:nvSpPr>
          <p:cNvPr id="6" name="Text 3"/>
          <p:cNvSpPr/>
          <p:nvPr/>
        </p:nvSpPr>
        <p:spPr>
          <a:xfrm>
            <a:off x="7526655" y="2410539"/>
            <a:ext cx="6526411" cy="53482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504C49"/>
                </a:solidFill>
                <a:latin typeface="Source Serif 4" pitchFamily="34" charset="0"/>
                <a:ea typeface="Source Serif 4" pitchFamily="34" charset="-122"/>
                <a:cs typeface="Source Serif 4" pitchFamily="34" charset="-120"/>
              </a:rPr>
              <a:t>LEFT JOIN:</a:t>
            </a:r>
            <a:pPr algn="l" indent="0" marL="0">
              <a:lnSpc>
                <a:spcPts val="2100"/>
              </a:lnSpc>
              <a:buNone/>
            </a:pPr>
            <a:r>
              <a:rPr lang="en-US" sz="1300" dirty="0">
                <a:solidFill>
                  <a:srgbClr val="504C49"/>
                </a:solidFill>
                <a:latin typeface="Source Serif 4" pitchFamily="34" charset="0"/>
                <a:ea typeface="Source Serif 4" pitchFamily="34" charset="-122"/>
                <a:cs typeface="Source Serif 4" pitchFamily="34" charset="-120"/>
              </a:rPr>
              <a:t> Returns all records from the left table, and the matched records from the right table.</a:t>
            </a:r>
            <a:endParaRPr lang="en-US" sz="1300" dirty="0"/>
          </a:p>
        </p:txBody>
      </p:sp>
      <p:sp>
        <p:nvSpPr>
          <p:cNvPr id="7" name="Text 4"/>
          <p:cNvSpPr/>
          <p:nvPr/>
        </p:nvSpPr>
        <p:spPr>
          <a:xfrm>
            <a:off x="7526655" y="3003828"/>
            <a:ext cx="6526411" cy="53482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504C49"/>
                </a:solidFill>
                <a:latin typeface="Source Serif 4" pitchFamily="34" charset="0"/>
                <a:ea typeface="Source Serif 4" pitchFamily="34" charset="-122"/>
                <a:cs typeface="Source Serif 4" pitchFamily="34" charset="-120"/>
              </a:rPr>
              <a:t>RIGHT JOIN:</a:t>
            </a:r>
            <a:pPr algn="l" indent="0" marL="0">
              <a:lnSpc>
                <a:spcPts val="2100"/>
              </a:lnSpc>
              <a:buNone/>
            </a:pPr>
            <a:r>
              <a:rPr lang="en-US" sz="1300" dirty="0">
                <a:solidFill>
                  <a:srgbClr val="504C49"/>
                </a:solidFill>
                <a:latin typeface="Source Serif 4" pitchFamily="34" charset="0"/>
                <a:ea typeface="Source Serif 4" pitchFamily="34" charset="-122"/>
                <a:cs typeface="Source Serif 4" pitchFamily="34" charset="-120"/>
              </a:rPr>
              <a:t> Returns all records from the right table, and the matched records from the left table.</a:t>
            </a:r>
            <a:endParaRPr lang="en-US" sz="1300" dirty="0"/>
          </a:p>
        </p:txBody>
      </p:sp>
      <p:sp>
        <p:nvSpPr>
          <p:cNvPr id="8" name="Text 5"/>
          <p:cNvSpPr/>
          <p:nvPr/>
        </p:nvSpPr>
        <p:spPr>
          <a:xfrm>
            <a:off x="7526655" y="3597116"/>
            <a:ext cx="6526411" cy="267414"/>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504C49"/>
                </a:solidFill>
                <a:latin typeface="Source Serif 4" pitchFamily="34" charset="0"/>
                <a:ea typeface="Source Serif 4" pitchFamily="34" charset="-122"/>
                <a:cs typeface="Source Serif 4" pitchFamily="34" charset="-120"/>
              </a:rPr>
              <a:t>SELF JOIN:</a:t>
            </a:r>
            <a:pPr algn="l" indent="0" marL="0">
              <a:lnSpc>
                <a:spcPts val="2100"/>
              </a:lnSpc>
              <a:buNone/>
            </a:pPr>
            <a:r>
              <a:rPr lang="en-US" sz="1300" dirty="0">
                <a:solidFill>
                  <a:srgbClr val="504C49"/>
                </a:solidFill>
                <a:latin typeface="Source Serif 4" pitchFamily="34" charset="0"/>
                <a:ea typeface="Source Serif 4" pitchFamily="34" charset="-122"/>
                <a:cs typeface="Source Serif 4" pitchFamily="34" charset="-120"/>
              </a:rPr>
              <a:t> Joins a table to itself, useful for hierarchical data.</a:t>
            </a:r>
            <a:endParaRPr lang="en-US" sz="1300" dirty="0"/>
          </a:p>
        </p:txBody>
      </p:sp>
      <p:sp>
        <p:nvSpPr>
          <p:cNvPr id="9" name="Text 6"/>
          <p:cNvSpPr/>
          <p:nvPr/>
        </p:nvSpPr>
        <p:spPr>
          <a:xfrm>
            <a:off x="7777282" y="4052530"/>
            <a:ext cx="3718798" cy="261104"/>
          </a:xfrm>
          <a:prstGeom prst="rect">
            <a:avLst/>
          </a:prstGeom>
          <a:noFill/>
          <a:ln/>
        </p:spPr>
        <p:txBody>
          <a:bodyPr wrap="none" lIns="0" tIns="0" rIns="0" bIns="0" rtlCol="0" anchor="t"/>
          <a:lstStyle/>
          <a:p>
            <a:pPr algn="l" indent="0" marL="0">
              <a:lnSpc>
                <a:spcPts val="2050"/>
              </a:lnSpc>
              <a:buNone/>
            </a:pPr>
            <a:r>
              <a:rPr lang="en-US" sz="1600" dirty="0">
                <a:solidFill>
                  <a:srgbClr val="201B18"/>
                </a:solidFill>
                <a:latin typeface="Platypi Medium" pitchFamily="34" charset="0"/>
                <a:ea typeface="Platypi Medium" pitchFamily="34" charset="-122"/>
                <a:cs typeface="Platypi Medium" pitchFamily="34" charset="-120"/>
              </a:rPr>
              <a:t>Example: Product and Manufacturer</a:t>
            </a:r>
            <a:endParaRPr lang="en-US" sz="1600" dirty="0"/>
          </a:p>
        </p:txBody>
      </p:sp>
      <p:sp>
        <p:nvSpPr>
          <p:cNvPr id="10" name="Shape 7"/>
          <p:cNvSpPr/>
          <p:nvPr/>
        </p:nvSpPr>
        <p:spPr>
          <a:xfrm>
            <a:off x="7777282" y="4501634"/>
            <a:ext cx="6275784" cy="785336"/>
          </a:xfrm>
          <a:prstGeom prst="roundRect">
            <a:avLst>
              <a:gd name="adj" fmla="val 3192"/>
            </a:avLst>
          </a:prstGeom>
          <a:solidFill>
            <a:srgbClr val="F2F2F2"/>
          </a:solidFill>
          <a:ln/>
        </p:spPr>
      </p:sp>
      <p:sp>
        <p:nvSpPr>
          <p:cNvPr id="11" name="Shape 8"/>
          <p:cNvSpPr/>
          <p:nvPr/>
        </p:nvSpPr>
        <p:spPr>
          <a:xfrm>
            <a:off x="7768947" y="4501634"/>
            <a:ext cx="6292453" cy="785336"/>
          </a:xfrm>
          <a:prstGeom prst="roundRect">
            <a:avLst>
              <a:gd name="adj" fmla="val 3192"/>
            </a:avLst>
          </a:prstGeom>
          <a:solidFill>
            <a:srgbClr val="F2F2F2"/>
          </a:solidFill>
          <a:ln/>
        </p:spPr>
      </p:sp>
      <p:sp>
        <p:nvSpPr>
          <p:cNvPr id="12" name="Text 9"/>
          <p:cNvSpPr/>
          <p:nvPr/>
        </p:nvSpPr>
        <p:spPr>
          <a:xfrm>
            <a:off x="7935992" y="4626888"/>
            <a:ext cx="5958364" cy="534829"/>
          </a:xfrm>
          <a:prstGeom prst="rect">
            <a:avLst/>
          </a:prstGeom>
          <a:noFill/>
          <a:ln/>
        </p:spPr>
        <p:txBody>
          <a:bodyPr wrap="square" lIns="0" tIns="0" rIns="0" bIns="0" rtlCol="0" anchor="t"/>
          <a:lstStyle/>
          <a:p>
            <a:pPr algn="l" indent="0" marL="0">
              <a:lnSpc>
                <a:spcPts val="2100"/>
              </a:lnSpc>
              <a:buNone/>
            </a:pPr>
            <a:r>
              <a:rPr lang="en-US" sz="1300" dirty="0">
                <a:solidFill>
                  <a:srgbClr val="504C49"/>
                </a:solidFill>
                <a:highlight>
                  <a:srgbClr val="F2F2F2"/>
                </a:highlight>
                <a:latin typeface="Consolas" pitchFamily="34" charset="0"/>
                <a:ea typeface="Consolas" pitchFamily="34" charset="-122"/>
                <a:cs typeface="Consolas" pitchFamily="34" charset="-120"/>
              </a:rPr>
              <a:t>SELECT p.product_name, m.manufacturer_name FROM Products p LEFT JOIN Manufacturers m ON p.manufacturer_id = m.manufacturer_id;</a:t>
            </a:r>
            <a:endParaRPr lang="en-US" sz="1300" dirty="0"/>
          </a:p>
        </p:txBody>
      </p:sp>
      <p:sp>
        <p:nvSpPr>
          <p:cNvPr id="13" name="Shape 10"/>
          <p:cNvSpPr/>
          <p:nvPr/>
        </p:nvSpPr>
        <p:spPr>
          <a:xfrm>
            <a:off x="7526655" y="4052530"/>
            <a:ext cx="22860" cy="1234440"/>
          </a:xfrm>
          <a:prstGeom prst="rect">
            <a:avLst/>
          </a:prstGeom>
          <a:solidFill>
            <a:srgbClr val="3E2513"/>
          </a:solid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dee164a668214ea1"/>
          <a:stretch>
            <a:fillRect/>
          </a:stretch>
        </p:blipFill>
        <p:spPr>
          <a:xfrm>
            <a:off x="0" y="0"/>
            <a:ext cx="5486400" cy="8229600"/>
          </a:xfrm>
          <a:prstGeom prst="rect">
            <a:avLst/>
          </a:prstGeom>
        </p:spPr>
      </p:pic>
      <p:sp>
        <p:nvSpPr>
          <p:cNvPr id="3" name="Text 0"/>
          <p:cNvSpPr/>
          <p:nvPr/>
        </p:nvSpPr>
        <p:spPr>
          <a:xfrm>
            <a:off x="6187440" y="688896"/>
            <a:ext cx="7741920" cy="1001554"/>
          </a:xfrm>
          <a:prstGeom prst="rect">
            <a:avLst/>
          </a:prstGeom>
          <a:noFill/>
          <a:ln/>
        </p:spPr>
        <p:txBody>
          <a:bodyPr wrap="square" lIns="0" tIns="0" rIns="0" bIns="0" rtlCol="0" anchor="t"/>
          <a:lstStyle/>
          <a:p>
            <a:pPr algn="l" indent="0" marL="0">
              <a:lnSpc>
                <a:spcPts val="3900"/>
              </a:lnSpc>
              <a:buNone/>
            </a:pPr>
            <a:r>
              <a:rPr lang="en-US" sz="3150" dirty="0">
                <a:solidFill>
                  <a:srgbClr val="201B18"/>
                </a:solidFill>
                <a:latin typeface="Platypi Medium" pitchFamily="34" charset="0"/>
                <a:ea typeface="Platypi Medium" pitchFamily="34" charset="-122"/>
                <a:cs typeface="Platypi Medium" pitchFamily="34" charset="-120"/>
              </a:rPr>
              <a:t>HIGHLIGHTS OF PHASE 2 COMPLETION</a:t>
            </a:r>
            <a:endParaRPr lang="en-US" sz="3150" dirty="0"/>
          </a:p>
        </p:txBody>
      </p:sp>
      <p:pic>
        <p:nvPicPr>
          <p:cNvPr id="4" name="Image 1" descr="preencoded.png">    </p:cNvPr>
          <p:cNvPicPr>
            <a:picLocks noChangeAspect="1"/>
          </p:cNvPicPr>
          <p:nvPr/>
        </p:nvPicPr>
        <p:blipFill>
          <a:blip r:embed="R3bae9e945f314d76"/>
          <a:stretch>
            <a:fillRect/>
          </a:stretch>
        </p:blipFill>
        <p:spPr>
          <a:xfrm>
            <a:off x="6187440" y="1915716"/>
            <a:ext cx="1001435" cy="1001554"/>
          </a:xfrm>
          <a:prstGeom prst="rect">
            <a:avLst/>
          </a:prstGeom>
        </p:spPr>
      </p:pic>
      <p:sp>
        <p:nvSpPr>
          <p:cNvPr id="5" name="Text 1"/>
          <p:cNvSpPr/>
          <p:nvPr/>
        </p:nvSpPr>
        <p:spPr>
          <a:xfrm>
            <a:off x="7389138" y="1915716"/>
            <a:ext cx="2673191" cy="312896"/>
          </a:xfrm>
          <a:prstGeom prst="rect">
            <a:avLst/>
          </a:prstGeom>
          <a:noFill/>
          <a:ln/>
        </p:spPr>
        <p:txBody>
          <a:bodyPr wrap="none" lIns="0" tIns="0" rIns="0" bIns="0" rtlCol="0" anchor="t"/>
          <a:lstStyle/>
          <a:p>
            <a:pPr algn="l" indent="0" marL="0">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Extensive Application</a:t>
            </a:r>
            <a:endParaRPr lang="en-US" sz="1950" dirty="0"/>
          </a:p>
        </p:txBody>
      </p:sp>
      <p:sp>
        <p:nvSpPr>
          <p:cNvPr id="6" name="Text 2"/>
          <p:cNvSpPr/>
          <p:nvPr/>
        </p:nvSpPr>
        <p:spPr>
          <a:xfrm>
            <a:off x="7389138" y="2348746"/>
            <a:ext cx="6540222" cy="320397"/>
          </a:xfrm>
          <a:prstGeom prst="rect">
            <a:avLst/>
          </a:prstGeom>
          <a:noFill/>
          <a:ln/>
        </p:spPr>
        <p:txBody>
          <a:bodyPr wrap="none" lIns="0" tIns="0" rIns="0" bIns="0" rtlCol="0" anchor="t"/>
          <a:lstStyle/>
          <a:p>
            <a:pPr algn="l" indent="0" marL="0">
              <a:lnSpc>
                <a:spcPts val="2500"/>
              </a:lnSpc>
              <a:buNone/>
            </a:pPr>
            <a:r>
              <a:rPr lang="en-US" sz="1550" dirty="0">
                <a:solidFill>
                  <a:srgbClr val="504C49"/>
                </a:solidFill>
                <a:latin typeface="Source Serif 4" pitchFamily="34" charset="0"/>
                <a:ea typeface="Source Serif 4" pitchFamily="34" charset="-122"/>
                <a:cs typeface="Source Serif 4" pitchFamily="34" charset="-120"/>
              </a:rPr>
              <a:t>SQL operations successfully applied to </a:t>
            </a:r>
            <a:pPr algn="l" indent="0" marL="0">
              <a:lnSpc>
                <a:spcPts val="2500"/>
              </a:lnSpc>
              <a:buNone/>
            </a:pPr>
            <a:r>
              <a:rPr lang="en-US" sz="1550" b="1" dirty="0">
                <a:solidFill>
                  <a:srgbClr val="504C49"/>
                </a:solidFill>
                <a:latin typeface="Source Serif 4" pitchFamily="34" charset="0"/>
                <a:ea typeface="Source Serif 4" pitchFamily="34" charset="-122"/>
                <a:cs typeface="Source Serif 4" pitchFamily="34" charset="-120"/>
              </a:rPr>
              <a:t>25 pharmacy-related tables</a:t>
            </a:r>
            <a:pPr algn="l" indent="0" marL="0">
              <a:lnSpc>
                <a:spcPts val="2500"/>
              </a:lnSpc>
              <a:buNone/>
            </a:pPr>
            <a:r>
              <a:rPr lang="en-US" sz="1550" dirty="0">
                <a:solidFill>
                  <a:srgbClr val="504C49"/>
                </a:solidFill>
                <a:latin typeface="Source Serif 4" pitchFamily="34" charset="0"/>
                <a:ea typeface="Source Serif 4" pitchFamily="34" charset="-122"/>
                <a:cs typeface="Source Serif 4" pitchFamily="34" charset="-120"/>
              </a:rPr>
              <a:t>.</a:t>
            </a:r>
            <a:endParaRPr lang="en-US" sz="1550" dirty="0"/>
          </a:p>
        </p:txBody>
      </p:sp>
      <p:pic>
        <p:nvPicPr>
          <p:cNvPr id="7" name="Image 2" descr="preencoded.png">    </p:cNvPr>
          <p:cNvPicPr>
            <a:picLocks noChangeAspect="1"/>
          </p:cNvPicPr>
          <p:nvPr/>
        </p:nvPicPr>
        <p:blipFill>
          <a:blip r:embed="R5657976ec1744147"/>
          <a:stretch>
            <a:fillRect/>
          </a:stretch>
        </p:blipFill>
        <p:spPr>
          <a:xfrm>
            <a:off x="6187440" y="3117533"/>
            <a:ext cx="1001435" cy="1274088"/>
          </a:xfrm>
          <a:prstGeom prst="rect">
            <a:avLst/>
          </a:prstGeom>
        </p:spPr>
      </p:pic>
      <p:sp>
        <p:nvSpPr>
          <p:cNvPr id="8" name="Text 3"/>
          <p:cNvSpPr/>
          <p:nvPr/>
        </p:nvSpPr>
        <p:spPr>
          <a:xfrm>
            <a:off x="7389138" y="3117533"/>
            <a:ext cx="3049072" cy="312896"/>
          </a:xfrm>
          <a:prstGeom prst="rect">
            <a:avLst/>
          </a:prstGeom>
          <a:noFill/>
          <a:ln/>
        </p:spPr>
        <p:txBody>
          <a:bodyPr wrap="none" lIns="0" tIns="0" rIns="0" bIns="0" rtlCol="0" anchor="t"/>
          <a:lstStyle/>
          <a:p>
            <a:pPr algn="l" indent="0" marL="0">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Full Command Spectrum</a:t>
            </a:r>
            <a:endParaRPr lang="en-US" sz="1950" dirty="0"/>
          </a:p>
        </p:txBody>
      </p:sp>
      <p:sp>
        <p:nvSpPr>
          <p:cNvPr id="9" name="Text 4"/>
          <p:cNvSpPr/>
          <p:nvPr/>
        </p:nvSpPr>
        <p:spPr>
          <a:xfrm>
            <a:off x="7389138" y="3550563"/>
            <a:ext cx="6540222" cy="640794"/>
          </a:xfrm>
          <a:prstGeom prst="rect">
            <a:avLst/>
          </a:prstGeom>
          <a:noFill/>
          <a:ln/>
        </p:spPr>
        <p:txBody>
          <a:bodyPr wrap="square" lIns="0" tIns="0" rIns="0" bIns="0" rtlCol="0" anchor="t"/>
          <a:lstStyle/>
          <a:p>
            <a:pPr algn="l" indent="0" marL="0">
              <a:lnSpc>
                <a:spcPts val="2500"/>
              </a:lnSpc>
              <a:buNone/>
            </a:pPr>
            <a:r>
              <a:rPr lang="en-US" sz="1550" dirty="0">
                <a:solidFill>
                  <a:srgbClr val="504C49"/>
                </a:solidFill>
                <a:latin typeface="Source Serif 4" pitchFamily="34" charset="0"/>
                <a:ea typeface="Source Serif 4" pitchFamily="34" charset="-122"/>
                <a:cs typeface="Source Serif 4" pitchFamily="34" charset="-120"/>
              </a:rPr>
              <a:t>Mastery of the full command lifecycle: DDL, DML, and DQL, enhanced by advanced Joins and Clauses.</a:t>
            </a:r>
            <a:endParaRPr lang="en-US" sz="1550" dirty="0"/>
          </a:p>
        </p:txBody>
      </p:sp>
      <p:pic>
        <p:nvPicPr>
          <p:cNvPr id="10" name="Image 3" descr="preencoded.png">    </p:cNvPr>
          <p:cNvPicPr>
            <a:picLocks noChangeAspect="1"/>
          </p:cNvPicPr>
          <p:nvPr/>
        </p:nvPicPr>
        <p:blipFill>
          <a:blip r:embed="Rd9ead443ffec4492"/>
          <a:stretch>
            <a:fillRect/>
          </a:stretch>
        </p:blipFill>
        <p:spPr>
          <a:xfrm>
            <a:off x="6187440" y="4591883"/>
            <a:ext cx="1001435" cy="1274088"/>
          </a:xfrm>
          <a:prstGeom prst="rect">
            <a:avLst/>
          </a:prstGeom>
        </p:spPr>
      </p:pic>
      <p:sp>
        <p:nvSpPr>
          <p:cNvPr id="11" name="Text 5"/>
          <p:cNvSpPr/>
          <p:nvPr/>
        </p:nvSpPr>
        <p:spPr>
          <a:xfrm>
            <a:off x="7389138" y="4591883"/>
            <a:ext cx="2503765" cy="312896"/>
          </a:xfrm>
          <a:prstGeom prst="rect">
            <a:avLst/>
          </a:prstGeom>
          <a:noFill/>
          <a:ln/>
        </p:spPr>
        <p:txBody>
          <a:bodyPr wrap="none" lIns="0" tIns="0" rIns="0" bIns="0" rtlCol="0" anchor="t"/>
          <a:lstStyle/>
          <a:p>
            <a:pPr algn="l" indent="0" marL="0">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Real-Time Tracking</a:t>
            </a:r>
            <a:endParaRPr lang="en-US" sz="1950" dirty="0"/>
          </a:p>
        </p:txBody>
      </p:sp>
      <p:sp>
        <p:nvSpPr>
          <p:cNvPr id="12" name="Text 6"/>
          <p:cNvSpPr/>
          <p:nvPr/>
        </p:nvSpPr>
        <p:spPr>
          <a:xfrm>
            <a:off x="7389138" y="5024914"/>
            <a:ext cx="6540222" cy="640794"/>
          </a:xfrm>
          <a:prstGeom prst="rect">
            <a:avLst/>
          </a:prstGeom>
          <a:noFill/>
          <a:ln/>
        </p:spPr>
        <p:txBody>
          <a:bodyPr wrap="square" lIns="0" tIns="0" rIns="0" bIns="0" rtlCol="0" anchor="t"/>
          <a:lstStyle/>
          <a:p>
            <a:pPr algn="l" indent="0" marL="0">
              <a:lnSpc>
                <a:spcPts val="2500"/>
              </a:lnSpc>
              <a:buNone/>
            </a:pPr>
            <a:r>
              <a:rPr lang="en-US" sz="1550" dirty="0">
                <a:solidFill>
                  <a:srgbClr val="504C49"/>
                </a:solidFill>
                <a:latin typeface="Source Serif 4" pitchFamily="34" charset="0"/>
                <a:ea typeface="Source Serif 4" pitchFamily="34" charset="-122"/>
                <a:cs typeface="Source Serif 4" pitchFamily="34" charset="-120"/>
              </a:rPr>
              <a:t>Demonstrated capabilities in constructing queries for real-time data monitoring (e.g., inventory levels, prescription status).</a:t>
            </a:r>
            <a:endParaRPr lang="en-US" sz="1550" dirty="0"/>
          </a:p>
        </p:txBody>
      </p:sp>
      <p:pic>
        <p:nvPicPr>
          <p:cNvPr id="13" name="Image 4" descr="preencoded.png">    </p:cNvPr>
          <p:cNvPicPr>
            <a:picLocks noChangeAspect="1"/>
          </p:cNvPicPr>
          <p:nvPr/>
        </p:nvPicPr>
        <p:blipFill>
          <a:blip r:embed="Rca8b1bb98f2246d8"/>
          <a:stretch>
            <a:fillRect/>
          </a:stretch>
        </p:blipFill>
        <p:spPr>
          <a:xfrm>
            <a:off x="6187440" y="6066234"/>
            <a:ext cx="1001435" cy="1274088"/>
          </a:xfrm>
          <a:prstGeom prst="rect">
            <a:avLst/>
          </a:prstGeom>
        </p:spPr>
      </p:pic>
      <p:sp>
        <p:nvSpPr>
          <p:cNvPr id="14" name="Text 7"/>
          <p:cNvSpPr/>
          <p:nvPr/>
        </p:nvSpPr>
        <p:spPr>
          <a:xfrm>
            <a:off x="7389138" y="6066234"/>
            <a:ext cx="2632591" cy="312896"/>
          </a:xfrm>
          <a:prstGeom prst="rect">
            <a:avLst/>
          </a:prstGeom>
          <a:noFill/>
          <a:ln/>
        </p:spPr>
        <p:txBody>
          <a:bodyPr wrap="none" lIns="0" tIns="0" rIns="0" bIns="0" rtlCol="0" anchor="t"/>
          <a:lstStyle/>
          <a:p>
            <a:pPr algn="l" indent="0" marL="0">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Analytics Foundation</a:t>
            </a:r>
            <a:endParaRPr lang="en-US" sz="1950" dirty="0"/>
          </a:p>
        </p:txBody>
      </p:sp>
      <p:sp>
        <p:nvSpPr>
          <p:cNvPr id="15" name="Text 8"/>
          <p:cNvSpPr/>
          <p:nvPr/>
        </p:nvSpPr>
        <p:spPr>
          <a:xfrm>
            <a:off x="7389138" y="6499265"/>
            <a:ext cx="6540222" cy="640794"/>
          </a:xfrm>
          <a:prstGeom prst="rect">
            <a:avLst/>
          </a:prstGeom>
          <a:noFill/>
          <a:ln/>
        </p:spPr>
        <p:txBody>
          <a:bodyPr wrap="square" lIns="0" tIns="0" rIns="0" bIns="0" rtlCol="0" anchor="t"/>
          <a:lstStyle/>
          <a:p>
            <a:pPr algn="l" indent="0" marL="0">
              <a:lnSpc>
                <a:spcPts val="2500"/>
              </a:lnSpc>
              <a:buNone/>
            </a:pPr>
            <a:r>
              <a:rPr lang="en-US" sz="1550" dirty="0">
                <a:solidFill>
                  <a:srgbClr val="504C49"/>
                </a:solidFill>
                <a:latin typeface="Source Serif 4" pitchFamily="34" charset="0"/>
                <a:ea typeface="Source Serif 4" pitchFamily="34" charset="-122"/>
                <a:cs typeface="Source Serif 4" pitchFamily="34" charset="-120"/>
              </a:rPr>
              <a:t>Built a robust querying foundation necessary for integrating with high-level analytics and reporting tools.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2713" y="761048"/>
            <a:ext cx="8939570" cy="537686"/>
          </a:xfrm>
          <a:prstGeom prst="rect">
            <a:avLst/>
          </a:prstGeom>
          <a:noFill/>
          <a:ln/>
        </p:spPr>
        <p:txBody>
          <a:bodyPr wrap="none" lIns="0" tIns="0" rIns="0" bIns="0" rtlCol="0" anchor="t"/>
          <a:lstStyle/>
          <a:p>
            <a:pPr algn="l" indent="0" marL="0">
              <a:lnSpc>
                <a:spcPts val="4200"/>
              </a:lnSpc>
              <a:buNone/>
            </a:pPr>
            <a:r>
              <a:rPr lang="en-US" sz="3350" dirty="0">
                <a:solidFill>
                  <a:srgbClr val="201B18"/>
                </a:solidFill>
                <a:latin typeface="Platypi Medium" pitchFamily="34" charset="0"/>
                <a:ea typeface="Platypi Medium" pitchFamily="34" charset="-122"/>
                <a:cs typeface="Platypi Medium" pitchFamily="34" charset="-120"/>
              </a:rPr>
              <a:t>Project Overview: Building the Foundation</a:t>
            </a:r>
            <a:endParaRPr lang="en-US" sz="3350" dirty="0"/>
          </a:p>
        </p:txBody>
      </p:sp>
      <p:sp>
        <p:nvSpPr>
          <p:cNvPr id="3" name="Text 1"/>
          <p:cNvSpPr/>
          <p:nvPr/>
        </p:nvSpPr>
        <p:spPr>
          <a:xfrm>
            <a:off x="752713" y="1728787"/>
            <a:ext cx="13124974" cy="687943"/>
          </a:xfrm>
          <a:prstGeom prst="rect">
            <a:avLst/>
          </a:prstGeom>
          <a:noFill/>
          <a:ln/>
        </p:spPr>
        <p:txBody>
          <a:bodyPr wrap="square" lIns="0" tIns="0" rIns="0" bIns="0" rtlCol="0" anchor="t"/>
          <a:lstStyle/>
          <a:p>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We have designed a comprehensive, relational database system built on SQL principles to effectively manage core pharmacy operations and workflow.</a:t>
            </a:r>
            <a:endParaRPr lang="en-US" sz="1650" dirty="0"/>
          </a:p>
        </p:txBody>
      </p:sp>
      <p:sp>
        <p:nvSpPr>
          <p:cNvPr id="4" name="Shape 2"/>
          <p:cNvSpPr/>
          <p:nvPr/>
        </p:nvSpPr>
        <p:spPr>
          <a:xfrm>
            <a:off x="752713" y="2658666"/>
            <a:ext cx="6454973" cy="1643896"/>
          </a:xfrm>
          <a:prstGeom prst="roundRect">
            <a:avLst>
              <a:gd name="adj" fmla="val 8900"/>
            </a:avLst>
          </a:prstGeom>
          <a:solidFill>
            <a:srgbClr val="FFFFFF"/>
          </a:solidFill>
          <a:ln w="30480">
            <a:solidFill>
              <a:srgbClr val="D8D4D4"/>
            </a:solidFill>
            <a:prstDash val="solid"/>
          </a:ln>
        </p:spPr>
      </p:sp>
      <p:sp>
        <p:nvSpPr>
          <p:cNvPr id="5" name="Shape 3"/>
          <p:cNvSpPr/>
          <p:nvPr/>
        </p:nvSpPr>
        <p:spPr>
          <a:xfrm>
            <a:off x="722233" y="2658666"/>
            <a:ext cx="121920" cy="1643896"/>
          </a:xfrm>
          <a:prstGeom prst="roundRect">
            <a:avLst>
              <a:gd name="adj" fmla="val 26461"/>
            </a:avLst>
          </a:prstGeom>
          <a:solidFill>
            <a:srgbClr val="3E2513"/>
          </a:solidFill>
          <a:ln/>
        </p:spPr>
      </p:sp>
      <p:sp>
        <p:nvSpPr>
          <p:cNvPr id="6" name="Text 4"/>
          <p:cNvSpPr/>
          <p:nvPr/>
        </p:nvSpPr>
        <p:spPr>
          <a:xfrm>
            <a:off x="1089660" y="2904173"/>
            <a:ext cx="2688431" cy="335994"/>
          </a:xfrm>
          <a:prstGeom prst="rect">
            <a:avLst/>
          </a:prstGeom>
          <a:noFill/>
          <a:ln/>
        </p:spPr>
        <p:txBody>
          <a:bodyPr wrap="none" lIns="0" tIns="0" rIns="0" bIns="0" rtlCol="0" anchor="t"/>
          <a:lstStyle/>
          <a:p>
            <a:pPr algn="l" indent="0" marL="0">
              <a:lnSpc>
                <a:spcPts val="2600"/>
              </a:lnSpc>
              <a:buNone/>
            </a:pPr>
            <a:r>
              <a:rPr lang="en-US" sz="2100" dirty="0">
                <a:solidFill>
                  <a:srgbClr val="504C49"/>
                </a:solidFill>
                <a:latin typeface="Platypi Medium" pitchFamily="34" charset="0"/>
                <a:ea typeface="Platypi Medium" pitchFamily="34" charset="-122"/>
                <a:cs typeface="Platypi Medium" pitchFamily="34" charset="-120"/>
              </a:rPr>
              <a:t>Core Functionality</a:t>
            </a:r>
            <a:endParaRPr lang="en-US" sz="2100" dirty="0"/>
          </a:p>
        </p:txBody>
      </p:sp>
      <p:sp>
        <p:nvSpPr>
          <p:cNvPr id="7" name="Text 5"/>
          <p:cNvSpPr/>
          <p:nvPr/>
        </p:nvSpPr>
        <p:spPr>
          <a:xfrm>
            <a:off x="1089660" y="3369112"/>
            <a:ext cx="5872520" cy="687943"/>
          </a:xfrm>
          <a:prstGeom prst="rect">
            <a:avLst/>
          </a:prstGeom>
          <a:noFill/>
          <a:ln/>
        </p:spPr>
        <p:txBody>
          <a:bodyPr wrap="square" lIns="0" tIns="0" rIns="0" bIns="0" rtlCol="0" anchor="t"/>
          <a:lstStyle/>
          <a:p>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Tracks </a:t>
            </a:r>
            <a:pPr algn="l" indent="0" marL="0">
              <a:lnSpc>
                <a:spcPts val="2700"/>
              </a:lnSpc>
              <a:buNone/>
            </a:pPr>
            <a:r>
              <a:rPr lang="en-US" sz="1650" b="1" dirty="0">
                <a:solidFill>
                  <a:srgbClr val="504C49"/>
                </a:solidFill>
                <a:latin typeface="Source Serif 4" pitchFamily="34" charset="0"/>
                <a:ea typeface="Source Serif 4" pitchFamily="34" charset="-122"/>
                <a:cs typeface="Source Serif 4" pitchFamily="34" charset="-120"/>
              </a:rPr>
              <a:t>medicines, suppliers, purchases, sales, prescriptions,</a:t>
            </a:r>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 and </a:t>
            </a:r>
            <a:pPr algn="l" indent="0" marL="0">
              <a:lnSpc>
                <a:spcPts val="2700"/>
              </a:lnSpc>
              <a:buNone/>
            </a:pPr>
            <a:r>
              <a:rPr lang="en-US" sz="1650" b="1" dirty="0">
                <a:solidFill>
                  <a:srgbClr val="504C49"/>
                </a:solidFill>
                <a:latin typeface="Source Serif 4" pitchFamily="34" charset="0"/>
                <a:ea typeface="Source Serif 4" pitchFamily="34" charset="-122"/>
                <a:cs typeface="Source Serif 4" pitchFamily="34" charset="-120"/>
              </a:rPr>
              <a:t>real-time inventory</a:t>
            </a:r>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 levels.</a:t>
            </a:r>
            <a:endParaRPr lang="en-US" sz="1650" dirty="0"/>
          </a:p>
        </p:txBody>
      </p:sp>
      <p:sp>
        <p:nvSpPr>
          <p:cNvPr id="8" name="Shape 6"/>
          <p:cNvSpPr/>
          <p:nvPr/>
        </p:nvSpPr>
        <p:spPr>
          <a:xfrm>
            <a:off x="7422713" y="2658666"/>
            <a:ext cx="6454973" cy="1643896"/>
          </a:xfrm>
          <a:prstGeom prst="roundRect">
            <a:avLst>
              <a:gd name="adj" fmla="val 8900"/>
            </a:avLst>
          </a:prstGeom>
          <a:solidFill>
            <a:srgbClr val="FFFFFF"/>
          </a:solidFill>
          <a:ln w="30480">
            <a:solidFill>
              <a:srgbClr val="D8D4D4"/>
            </a:solidFill>
            <a:prstDash val="solid"/>
          </a:ln>
        </p:spPr>
      </p:sp>
      <p:sp>
        <p:nvSpPr>
          <p:cNvPr id="9" name="Shape 7"/>
          <p:cNvSpPr/>
          <p:nvPr/>
        </p:nvSpPr>
        <p:spPr>
          <a:xfrm>
            <a:off x="7392233" y="2658666"/>
            <a:ext cx="121920" cy="1643896"/>
          </a:xfrm>
          <a:prstGeom prst="roundRect">
            <a:avLst>
              <a:gd name="adj" fmla="val 26461"/>
            </a:avLst>
          </a:prstGeom>
          <a:solidFill>
            <a:srgbClr val="3E2513"/>
          </a:solidFill>
          <a:ln/>
        </p:spPr>
      </p:sp>
      <p:sp>
        <p:nvSpPr>
          <p:cNvPr id="10" name="Text 8"/>
          <p:cNvSpPr/>
          <p:nvPr/>
        </p:nvSpPr>
        <p:spPr>
          <a:xfrm>
            <a:off x="7759660" y="2904173"/>
            <a:ext cx="2688431" cy="335994"/>
          </a:xfrm>
          <a:prstGeom prst="rect">
            <a:avLst/>
          </a:prstGeom>
          <a:noFill/>
          <a:ln/>
        </p:spPr>
        <p:txBody>
          <a:bodyPr wrap="none" lIns="0" tIns="0" rIns="0" bIns="0" rtlCol="0" anchor="t"/>
          <a:lstStyle/>
          <a:p>
            <a:pPr algn="l" indent="0" marL="0">
              <a:lnSpc>
                <a:spcPts val="2600"/>
              </a:lnSpc>
              <a:buNone/>
            </a:pPr>
            <a:r>
              <a:rPr lang="en-US" sz="2100" dirty="0">
                <a:solidFill>
                  <a:srgbClr val="504C49"/>
                </a:solidFill>
                <a:latin typeface="Platypi Medium" pitchFamily="34" charset="0"/>
                <a:ea typeface="Platypi Medium" pitchFamily="34" charset="-122"/>
                <a:cs typeface="Platypi Medium" pitchFamily="34" charset="-120"/>
              </a:rPr>
              <a:t>System Goals</a:t>
            </a:r>
            <a:endParaRPr lang="en-US" sz="2100" dirty="0"/>
          </a:p>
        </p:txBody>
      </p:sp>
      <p:sp>
        <p:nvSpPr>
          <p:cNvPr id="11" name="Text 9"/>
          <p:cNvSpPr/>
          <p:nvPr/>
        </p:nvSpPr>
        <p:spPr>
          <a:xfrm>
            <a:off x="7759660" y="3369112"/>
            <a:ext cx="5872520" cy="687943"/>
          </a:xfrm>
          <a:prstGeom prst="rect">
            <a:avLst/>
          </a:prstGeom>
          <a:noFill/>
          <a:ln/>
        </p:spPr>
        <p:txBody>
          <a:bodyPr wrap="square" lIns="0" tIns="0" rIns="0" bIns="0" rtlCol="0" anchor="t"/>
          <a:lstStyle/>
          <a:p>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Ensures data consistency, automation of repetitive tasks, and facilitates accurate reporting for management.</a:t>
            </a:r>
            <a:endParaRPr lang="en-US" sz="1650" dirty="0"/>
          </a:p>
        </p:txBody>
      </p:sp>
      <p:pic>
        <p:nvPicPr>
          <p:cNvPr id="12" name="Image 0" descr="preencoded.png">    </p:cNvPr>
          <p:cNvPicPr>
            <a:picLocks noChangeAspect="1"/>
          </p:cNvPicPr>
          <p:nvPr/>
        </p:nvPicPr>
        <p:blipFill>
          <a:blip r:embed="R716841462c0444fb"/>
          <a:stretch>
            <a:fillRect/>
          </a:stretch>
        </p:blipFill>
        <p:spPr>
          <a:xfrm>
            <a:off x="3454598" y="4683323"/>
            <a:ext cx="3774519" cy="2580918"/>
          </a:xfrm>
          <a:prstGeom prst="rect">
            <a:avLst/>
          </a:prstGeom>
        </p:spPr>
      </p:pic>
      <p:pic>
        <p:nvPicPr>
          <p:cNvPr id="13" name="Image 1" descr="preencoded.png">    </p:cNvPr>
          <p:cNvPicPr>
            <a:picLocks noChangeAspect="1"/>
          </p:cNvPicPr>
          <p:nvPr/>
        </p:nvPicPr>
        <p:blipFill>
          <a:blip r:embed="Rc8c96be6aa1243a8"/>
          <a:stretch>
            <a:fillRect/>
          </a:stretch>
        </p:blipFill>
        <p:spPr>
          <a:xfrm>
            <a:off x="7401163" y="4683323"/>
            <a:ext cx="3774519" cy="258091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6b07426202ca4585"/>
          <a:stretch>
            <a:fillRect/>
          </a:stretch>
        </p:blipFill>
        <p:spPr>
          <a:xfrm>
            <a:off x="9144000" y="0"/>
            <a:ext cx="5486400" cy="8229600"/>
          </a:xfrm>
          <a:prstGeom prst="rect">
            <a:avLst/>
          </a:prstGeom>
        </p:spPr>
      </p:pic>
      <p:sp>
        <p:nvSpPr>
          <p:cNvPr id="3" name="Text 0"/>
          <p:cNvSpPr/>
          <p:nvPr/>
        </p:nvSpPr>
        <p:spPr>
          <a:xfrm>
            <a:off x="793790" y="212740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Advanced SQL for Retail &amp; Pharmacy Data</a:t>
            </a:r>
            <a:endParaRPr lang="en-US" sz="4450" dirty="0"/>
          </a:p>
        </p:txBody>
      </p:sp>
      <p:sp>
        <p:nvSpPr>
          <p:cNvPr id="4" name="Text 1"/>
          <p:cNvSpPr/>
          <p:nvPr/>
        </p:nvSpPr>
        <p:spPr>
          <a:xfrm>
            <a:off x="793790" y="3885128"/>
            <a:ext cx="6815138" cy="425291"/>
          </a:xfrm>
          <a:prstGeom prst="rect">
            <a:avLst/>
          </a:prstGeom>
          <a:noFill/>
          <a:ln/>
        </p:spPr>
        <p:txBody>
          <a:bodyPr wrap="none" lIns="0" tIns="0" rIns="0" bIns="0" rtlCol="0" anchor="t"/>
          <a:lstStyle/>
          <a:p>
            <a:pPr algn="l" indent="0" marL="0">
              <a:lnSpc>
                <a:spcPts val="3300"/>
              </a:lnSpc>
              <a:buNone/>
            </a:pPr>
            <a:r>
              <a:rPr lang="en-US" sz="2650" dirty="0">
                <a:solidFill>
                  <a:srgbClr val="201B18"/>
                </a:solidFill>
                <a:latin typeface="Platypi Medium" pitchFamily="34" charset="0"/>
                <a:ea typeface="Platypi Medium" pitchFamily="34" charset="-122"/>
                <a:cs typeface="Platypi Medium" pitchFamily="34" charset="-120"/>
              </a:rPr>
              <a:t>Phase 3: Mastering Relational Data Logic</a:t>
            </a:r>
            <a:endParaRPr lang="en-US" sz="2650" dirty="0"/>
          </a:p>
        </p:txBody>
      </p:sp>
      <p:sp>
        <p:nvSpPr>
          <p:cNvPr id="5" name="Text 2"/>
          <p:cNvSpPr/>
          <p:nvPr/>
        </p:nvSpPr>
        <p:spPr>
          <a:xfrm>
            <a:off x="793790" y="4650581"/>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This presentation outlines the objectives, core concepts, and outcomes of Phase 3, focusing on advanced SQL techniques necessary for robust data analysis and reporting across complex pharmacy and retail datasets.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20760"/>
            <a:ext cx="2851904" cy="354330"/>
          </a:xfrm>
          <a:prstGeom prst="rect">
            <a:avLst/>
          </a:prstGeom>
          <a:noFill/>
          <a:ln/>
        </p:spPr>
        <p:txBody>
          <a:bodyPr wrap="none" lIns="0" tIns="0" rIns="0" bIns="0" rtlCol="0" anchor="t"/>
          <a:lstStyle/>
          <a:p>
            <a:pPr algn="l"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PHASE 3 OVERVIEW</a:t>
            </a:r>
            <a:endParaRPr lang="en-US" sz="2200" dirty="0"/>
          </a:p>
        </p:txBody>
      </p:sp>
      <p:sp>
        <p:nvSpPr>
          <p:cNvPr id="3" name="Text 1"/>
          <p:cNvSpPr/>
          <p:nvPr/>
        </p:nvSpPr>
        <p:spPr>
          <a:xfrm>
            <a:off x="793790" y="1901904"/>
            <a:ext cx="11009590" cy="978218"/>
          </a:xfrm>
          <a:prstGeom prst="rect">
            <a:avLst/>
          </a:prstGeom>
          <a:noFill/>
          <a:ln/>
        </p:spPr>
        <p:txBody>
          <a:bodyPr wrap="none" lIns="0" tIns="0" rIns="0" bIns="0" rtlCol="0" anchor="t"/>
          <a:lstStyle/>
          <a:p>
            <a:pPr algn="l" indent="0" marL="0">
              <a:lnSpc>
                <a:spcPts val="7700"/>
              </a:lnSpc>
              <a:buNone/>
            </a:pPr>
            <a:r>
              <a:rPr lang="en-US" sz="6150" dirty="0">
                <a:solidFill>
                  <a:srgbClr val="201B18"/>
                </a:solidFill>
                <a:latin typeface="Platypi Medium" pitchFamily="34" charset="0"/>
                <a:ea typeface="Platypi Medium" pitchFamily="34" charset="-122"/>
                <a:cs typeface="Platypi Medium" pitchFamily="34" charset="-120"/>
              </a:rPr>
              <a:t>Scaling SQL Implementation</a:t>
            </a:r>
            <a:endParaRPr lang="en-US" sz="6150" dirty="0"/>
          </a:p>
        </p:txBody>
      </p:sp>
      <p:sp>
        <p:nvSpPr>
          <p:cNvPr id="4" name="Shape 2"/>
          <p:cNvSpPr/>
          <p:nvPr/>
        </p:nvSpPr>
        <p:spPr>
          <a:xfrm>
            <a:off x="793790" y="3220283"/>
            <a:ext cx="6407944" cy="1730812"/>
          </a:xfrm>
          <a:prstGeom prst="roundRect">
            <a:avLst>
              <a:gd name="adj" fmla="val 8453"/>
            </a:avLst>
          </a:prstGeom>
          <a:solidFill>
            <a:srgbClr val="FFFFFF"/>
          </a:solidFill>
          <a:ln w="30480">
            <a:solidFill>
              <a:srgbClr val="D8D4D4"/>
            </a:solidFill>
            <a:prstDash val="solid"/>
          </a:ln>
        </p:spPr>
      </p:sp>
      <p:sp>
        <p:nvSpPr>
          <p:cNvPr id="5" name="Shape 3"/>
          <p:cNvSpPr/>
          <p:nvPr/>
        </p:nvSpPr>
        <p:spPr>
          <a:xfrm>
            <a:off x="763310" y="3220283"/>
            <a:ext cx="121920" cy="1730812"/>
          </a:xfrm>
          <a:prstGeom prst="roundRect">
            <a:avLst>
              <a:gd name="adj" fmla="val 27907"/>
            </a:avLst>
          </a:prstGeom>
          <a:solidFill>
            <a:srgbClr val="3E2513"/>
          </a:solidFill>
          <a:ln/>
        </p:spPr>
      </p:sp>
      <p:sp>
        <p:nvSpPr>
          <p:cNvPr id="6" name="Text 4"/>
          <p:cNvSpPr/>
          <p:nvPr/>
        </p:nvSpPr>
        <p:spPr>
          <a:xfrm>
            <a:off x="1142524" y="3477578"/>
            <a:ext cx="3677841"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Advanced Implementation</a:t>
            </a:r>
            <a:endParaRPr lang="en-US" sz="2200" dirty="0"/>
          </a:p>
        </p:txBody>
      </p:sp>
      <p:sp>
        <p:nvSpPr>
          <p:cNvPr id="7" name="Text 5"/>
          <p:cNvSpPr/>
          <p:nvPr/>
        </p:nvSpPr>
        <p:spPr>
          <a:xfrm>
            <a:off x="1142524" y="3967996"/>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Applied sophisticated SQL logic across multiple critical pharmacy and retail database tables.</a:t>
            </a:r>
            <a:endParaRPr lang="en-US" sz="1750" dirty="0"/>
          </a:p>
        </p:txBody>
      </p:sp>
      <p:sp>
        <p:nvSpPr>
          <p:cNvPr id="8" name="Shape 6"/>
          <p:cNvSpPr/>
          <p:nvPr/>
        </p:nvSpPr>
        <p:spPr>
          <a:xfrm>
            <a:off x="7428548" y="3220283"/>
            <a:ext cx="6408063" cy="1730812"/>
          </a:xfrm>
          <a:prstGeom prst="roundRect">
            <a:avLst>
              <a:gd name="adj" fmla="val 8453"/>
            </a:avLst>
          </a:prstGeom>
          <a:solidFill>
            <a:srgbClr val="FFFFFF"/>
          </a:solidFill>
          <a:ln w="30480">
            <a:solidFill>
              <a:srgbClr val="D8D4D4"/>
            </a:solidFill>
            <a:prstDash val="solid"/>
          </a:ln>
        </p:spPr>
      </p:sp>
      <p:sp>
        <p:nvSpPr>
          <p:cNvPr id="9" name="Shape 7"/>
          <p:cNvSpPr/>
          <p:nvPr/>
        </p:nvSpPr>
        <p:spPr>
          <a:xfrm>
            <a:off x="7398067" y="3220283"/>
            <a:ext cx="121920" cy="1730812"/>
          </a:xfrm>
          <a:prstGeom prst="roundRect">
            <a:avLst>
              <a:gd name="adj" fmla="val 27907"/>
            </a:avLst>
          </a:prstGeom>
          <a:solidFill>
            <a:srgbClr val="3E2513"/>
          </a:solidFill>
          <a:ln/>
        </p:spPr>
      </p:sp>
      <p:sp>
        <p:nvSpPr>
          <p:cNvPr id="10" name="Text 8"/>
          <p:cNvSpPr/>
          <p:nvPr/>
        </p:nvSpPr>
        <p:spPr>
          <a:xfrm>
            <a:off x="7777282" y="34775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Core Focus Areas</a:t>
            </a:r>
            <a:endParaRPr lang="en-US" sz="2200" dirty="0"/>
          </a:p>
        </p:txBody>
      </p:sp>
      <p:sp>
        <p:nvSpPr>
          <p:cNvPr id="11" name="Text 9"/>
          <p:cNvSpPr/>
          <p:nvPr/>
        </p:nvSpPr>
        <p:spPr>
          <a:xfrm>
            <a:off x="7777282" y="3967996"/>
            <a:ext cx="5802035"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Mastery of Joins, Subqueries, Built-in Functions, and User-Defined Functions (UDFs).</a:t>
            </a:r>
            <a:endParaRPr lang="en-US" sz="1750" dirty="0"/>
          </a:p>
        </p:txBody>
      </p:sp>
      <p:sp>
        <p:nvSpPr>
          <p:cNvPr id="12" name="Shape 10"/>
          <p:cNvSpPr/>
          <p:nvPr/>
        </p:nvSpPr>
        <p:spPr>
          <a:xfrm>
            <a:off x="793790" y="5177909"/>
            <a:ext cx="6407944" cy="1730812"/>
          </a:xfrm>
          <a:prstGeom prst="roundRect">
            <a:avLst>
              <a:gd name="adj" fmla="val 8453"/>
            </a:avLst>
          </a:prstGeom>
          <a:solidFill>
            <a:srgbClr val="FFFFFF"/>
          </a:solidFill>
          <a:ln w="30480">
            <a:solidFill>
              <a:srgbClr val="D8D4D4"/>
            </a:solidFill>
            <a:prstDash val="solid"/>
          </a:ln>
        </p:spPr>
      </p:sp>
      <p:sp>
        <p:nvSpPr>
          <p:cNvPr id="13" name="Shape 11"/>
          <p:cNvSpPr/>
          <p:nvPr/>
        </p:nvSpPr>
        <p:spPr>
          <a:xfrm>
            <a:off x="763310" y="5177909"/>
            <a:ext cx="121920" cy="1730812"/>
          </a:xfrm>
          <a:prstGeom prst="roundRect">
            <a:avLst>
              <a:gd name="adj" fmla="val 27907"/>
            </a:avLst>
          </a:prstGeom>
          <a:solidFill>
            <a:srgbClr val="3E2513"/>
          </a:solidFill>
          <a:ln/>
        </p:spPr>
      </p:sp>
      <p:sp>
        <p:nvSpPr>
          <p:cNvPr id="14" name="Text 12"/>
          <p:cNvSpPr/>
          <p:nvPr/>
        </p:nvSpPr>
        <p:spPr>
          <a:xfrm>
            <a:off x="1142524" y="5435203"/>
            <a:ext cx="3115389"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Enhanced Automation</a:t>
            </a:r>
            <a:endParaRPr lang="en-US" sz="2200" dirty="0"/>
          </a:p>
        </p:txBody>
      </p:sp>
      <p:sp>
        <p:nvSpPr>
          <p:cNvPr id="15" name="Text 13"/>
          <p:cNvSpPr/>
          <p:nvPr/>
        </p:nvSpPr>
        <p:spPr>
          <a:xfrm>
            <a:off x="1142524" y="5925622"/>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Dramatically improved data relationship handling and automated key analytical processes.</a:t>
            </a:r>
            <a:endParaRPr lang="en-US" sz="1750" dirty="0"/>
          </a:p>
        </p:txBody>
      </p:sp>
      <p:sp>
        <p:nvSpPr>
          <p:cNvPr id="16" name="Shape 14"/>
          <p:cNvSpPr/>
          <p:nvPr/>
        </p:nvSpPr>
        <p:spPr>
          <a:xfrm>
            <a:off x="7428548" y="5177909"/>
            <a:ext cx="6408063" cy="1730812"/>
          </a:xfrm>
          <a:prstGeom prst="roundRect">
            <a:avLst>
              <a:gd name="adj" fmla="val 8453"/>
            </a:avLst>
          </a:prstGeom>
          <a:solidFill>
            <a:srgbClr val="FFFFFF"/>
          </a:solidFill>
          <a:ln w="30480">
            <a:solidFill>
              <a:srgbClr val="D8D4D4"/>
            </a:solidFill>
            <a:prstDash val="solid"/>
          </a:ln>
        </p:spPr>
      </p:sp>
      <p:sp>
        <p:nvSpPr>
          <p:cNvPr id="17" name="Shape 15"/>
          <p:cNvSpPr/>
          <p:nvPr/>
        </p:nvSpPr>
        <p:spPr>
          <a:xfrm>
            <a:off x="7398067" y="5177909"/>
            <a:ext cx="121920" cy="1730812"/>
          </a:xfrm>
          <a:prstGeom prst="roundRect">
            <a:avLst>
              <a:gd name="adj" fmla="val 27907"/>
            </a:avLst>
          </a:prstGeom>
          <a:solidFill>
            <a:srgbClr val="3E2513"/>
          </a:solidFill>
          <a:ln/>
        </p:spPr>
      </p:sp>
      <p:sp>
        <p:nvSpPr>
          <p:cNvPr id="18" name="Text 16"/>
          <p:cNvSpPr/>
          <p:nvPr/>
        </p:nvSpPr>
        <p:spPr>
          <a:xfrm>
            <a:off x="7777282" y="5435203"/>
            <a:ext cx="2900601"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Practical Application</a:t>
            </a:r>
            <a:endParaRPr lang="en-US" sz="2200" dirty="0"/>
          </a:p>
        </p:txBody>
      </p:sp>
      <p:sp>
        <p:nvSpPr>
          <p:cNvPr id="19" name="Text 17"/>
          <p:cNvSpPr/>
          <p:nvPr/>
        </p:nvSpPr>
        <p:spPr>
          <a:xfrm>
            <a:off x="7777282" y="5925622"/>
            <a:ext cx="5802035"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Developed practical SQL structures crucial for daily reporting, data validation, and business insights.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73267"/>
            <a:ext cx="8058983" cy="708779"/>
          </a:xfrm>
          <a:prstGeom prst="rect">
            <a:avLst/>
          </a:prstGeom>
          <a:noFill/>
          <a:ln/>
        </p:spPr>
        <p:txBody>
          <a:bodyPr wrap="non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Key SQL Concepts in Phase 3</a:t>
            </a:r>
            <a:endParaRPr lang="en-US" sz="4450" dirty="0"/>
          </a:p>
        </p:txBody>
      </p:sp>
      <p:sp>
        <p:nvSpPr>
          <p:cNvPr id="3" name="Text 1"/>
          <p:cNvSpPr/>
          <p:nvPr/>
        </p:nvSpPr>
        <p:spPr>
          <a:xfrm>
            <a:off x="793790" y="253567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We utilized four foundational concepts to strengthen both data integrity and query performance in our environment.</a:t>
            </a:r>
            <a:endParaRPr lang="en-US" sz="1750" dirty="0"/>
          </a:p>
        </p:txBody>
      </p:sp>
      <p:pic>
        <p:nvPicPr>
          <p:cNvPr id="4" name="Image 0" descr="preencoded.png">    </p:cNvPr>
          <p:cNvPicPr>
            <a:picLocks noChangeAspect="1"/>
          </p:cNvPicPr>
          <p:nvPr/>
        </p:nvPicPr>
        <p:blipFill>
          <a:blip r:embed="R586c63cc1a024b95"/>
          <a:stretch>
            <a:fillRect/>
          </a:stretch>
        </p:blipFill>
        <p:spPr>
          <a:xfrm>
            <a:off x="793790" y="3153728"/>
            <a:ext cx="680442" cy="680442"/>
          </a:xfrm>
          <a:prstGeom prst="rect">
            <a:avLst/>
          </a:prstGeom>
        </p:spPr>
      </p:pic>
      <p:sp>
        <p:nvSpPr>
          <p:cNvPr id="5" name="Text 2"/>
          <p:cNvSpPr/>
          <p:nvPr/>
        </p:nvSpPr>
        <p:spPr>
          <a:xfrm>
            <a:off x="1757720" y="3309580"/>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504C49"/>
                </a:solidFill>
                <a:latin typeface="Platypi Medium" pitchFamily="34" charset="0"/>
                <a:ea typeface="Platypi Medium" pitchFamily="34" charset="-122"/>
                <a:cs typeface="Platypi Medium" pitchFamily="34" charset="-120"/>
              </a:rPr>
              <a:t>Joins</a:t>
            </a:r>
            <a:endParaRPr lang="en-US" sz="2650" dirty="0"/>
          </a:p>
        </p:txBody>
      </p:sp>
      <p:sp>
        <p:nvSpPr>
          <p:cNvPr id="6" name="Text 3"/>
          <p:cNvSpPr/>
          <p:nvPr/>
        </p:nvSpPr>
        <p:spPr>
          <a:xfrm>
            <a:off x="1757720" y="3870960"/>
            <a:ext cx="5415677"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Efficiently combine data across multiple relational tables.</a:t>
            </a:r>
            <a:endParaRPr lang="en-US" sz="1750" dirty="0"/>
          </a:p>
        </p:txBody>
      </p:sp>
      <p:pic>
        <p:nvPicPr>
          <p:cNvPr id="7" name="Image 1" descr="preencoded.png">    </p:cNvPr>
          <p:cNvPicPr>
            <a:picLocks noChangeAspect="1"/>
          </p:cNvPicPr>
          <p:nvPr/>
        </p:nvPicPr>
        <p:blipFill>
          <a:blip r:embed="R102662aa4eda4fd8"/>
          <a:stretch>
            <a:fillRect/>
          </a:stretch>
        </p:blipFill>
        <p:spPr>
          <a:xfrm>
            <a:off x="7456884" y="3153728"/>
            <a:ext cx="680442" cy="680442"/>
          </a:xfrm>
          <a:prstGeom prst="rect">
            <a:avLst/>
          </a:prstGeom>
        </p:spPr>
      </p:pic>
      <p:sp>
        <p:nvSpPr>
          <p:cNvPr id="8" name="Text 4"/>
          <p:cNvSpPr/>
          <p:nvPr/>
        </p:nvSpPr>
        <p:spPr>
          <a:xfrm>
            <a:off x="8420814" y="3309580"/>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504C49"/>
                </a:solidFill>
                <a:latin typeface="Platypi Medium" pitchFamily="34" charset="0"/>
                <a:ea typeface="Platypi Medium" pitchFamily="34" charset="-122"/>
                <a:cs typeface="Platypi Medium" pitchFamily="34" charset="-120"/>
              </a:rPr>
              <a:t>Subqueries</a:t>
            </a:r>
            <a:endParaRPr lang="en-US" sz="2650" dirty="0"/>
          </a:p>
        </p:txBody>
      </p:sp>
      <p:sp>
        <p:nvSpPr>
          <p:cNvPr id="9" name="Text 5"/>
          <p:cNvSpPr/>
          <p:nvPr/>
        </p:nvSpPr>
        <p:spPr>
          <a:xfrm>
            <a:off x="8420814" y="3870960"/>
            <a:ext cx="5415796"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Enable nested data extraction and conditional fetching for complex filtering.</a:t>
            </a:r>
            <a:endParaRPr lang="en-US" sz="1750" dirty="0"/>
          </a:p>
        </p:txBody>
      </p:sp>
      <p:pic>
        <p:nvPicPr>
          <p:cNvPr id="10" name="Image 2" descr="preencoded.png">    </p:cNvPr>
          <p:cNvPicPr>
            <a:picLocks noChangeAspect="1"/>
          </p:cNvPicPr>
          <p:nvPr/>
        </p:nvPicPr>
        <p:blipFill>
          <a:blip r:embed="R8b5996a91a734fd3"/>
          <a:stretch>
            <a:fillRect/>
          </a:stretch>
        </p:blipFill>
        <p:spPr>
          <a:xfrm>
            <a:off x="793790" y="5050393"/>
            <a:ext cx="680442" cy="680442"/>
          </a:xfrm>
          <a:prstGeom prst="rect">
            <a:avLst/>
          </a:prstGeom>
        </p:spPr>
      </p:pic>
      <p:sp>
        <p:nvSpPr>
          <p:cNvPr id="11" name="Text 6"/>
          <p:cNvSpPr/>
          <p:nvPr/>
        </p:nvSpPr>
        <p:spPr>
          <a:xfrm>
            <a:off x="1757720" y="5206246"/>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504C49"/>
                </a:solidFill>
                <a:latin typeface="Platypi Medium" pitchFamily="34" charset="0"/>
                <a:ea typeface="Platypi Medium" pitchFamily="34" charset="-122"/>
                <a:cs typeface="Platypi Medium" pitchFamily="34" charset="-120"/>
              </a:rPr>
              <a:t>Built-in Functions</a:t>
            </a:r>
            <a:endParaRPr lang="en-US" sz="2650" dirty="0"/>
          </a:p>
        </p:txBody>
      </p:sp>
      <p:sp>
        <p:nvSpPr>
          <p:cNvPr id="12" name="Text 7"/>
          <p:cNvSpPr/>
          <p:nvPr/>
        </p:nvSpPr>
        <p:spPr>
          <a:xfrm>
            <a:off x="1757720" y="5767626"/>
            <a:ext cx="5415677"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Leverage system functions for standard transformations and calculations (e.g., date formatting, aggregation).</a:t>
            </a:r>
            <a:endParaRPr lang="en-US" sz="1750" dirty="0"/>
          </a:p>
        </p:txBody>
      </p:sp>
      <p:pic>
        <p:nvPicPr>
          <p:cNvPr id="13" name="Image 3" descr="preencoded.png">    </p:cNvPr>
          <p:cNvPicPr>
            <a:picLocks noChangeAspect="1"/>
          </p:cNvPicPr>
          <p:nvPr/>
        </p:nvPicPr>
        <p:blipFill>
          <a:blip r:embed="R768aebb667144ad8"/>
          <a:stretch>
            <a:fillRect/>
          </a:stretch>
        </p:blipFill>
        <p:spPr>
          <a:xfrm>
            <a:off x="7456884" y="5050393"/>
            <a:ext cx="680442" cy="680442"/>
          </a:xfrm>
          <a:prstGeom prst="rect">
            <a:avLst/>
          </a:prstGeom>
        </p:spPr>
      </p:pic>
      <p:sp>
        <p:nvSpPr>
          <p:cNvPr id="14" name="Text 8"/>
          <p:cNvSpPr/>
          <p:nvPr/>
        </p:nvSpPr>
        <p:spPr>
          <a:xfrm>
            <a:off x="8420814" y="5206246"/>
            <a:ext cx="5076587" cy="425291"/>
          </a:xfrm>
          <a:prstGeom prst="rect">
            <a:avLst/>
          </a:prstGeom>
          <a:noFill/>
          <a:ln/>
        </p:spPr>
        <p:txBody>
          <a:bodyPr wrap="none" lIns="0" tIns="0" rIns="0" bIns="0" rtlCol="0" anchor="t"/>
          <a:lstStyle/>
          <a:p>
            <a:pPr algn="l" indent="0" marL="0">
              <a:lnSpc>
                <a:spcPts val="3300"/>
              </a:lnSpc>
              <a:buNone/>
            </a:pPr>
            <a:r>
              <a:rPr lang="en-US" sz="2650" dirty="0">
                <a:solidFill>
                  <a:srgbClr val="504C49"/>
                </a:solidFill>
                <a:latin typeface="Platypi Medium" pitchFamily="34" charset="0"/>
                <a:ea typeface="Platypi Medium" pitchFamily="34" charset="-122"/>
                <a:cs typeface="Platypi Medium" pitchFamily="34" charset="-120"/>
              </a:rPr>
              <a:t>User-Defined Functions (UDFs)</a:t>
            </a:r>
            <a:endParaRPr lang="en-US" sz="2650" dirty="0"/>
          </a:p>
        </p:txBody>
      </p:sp>
      <p:sp>
        <p:nvSpPr>
          <p:cNvPr id="15" name="Text 9"/>
          <p:cNvSpPr/>
          <p:nvPr/>
        </p:nvSpPr>
        <p:spPr>
          <a:xfrm>
            <a:off x="8420814" y="5767626"/>
            <a:ext cx="5415796"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Create custom, reusable SQL logic for business-specific calculations.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6962" y="359092"/>
            <a:ext cx="4533662" cy="408027"/>
          </a:xfrm>
          <a:prstGeom prst="rect">
            <a:avLst/>
          </a:prstGeom>
          <a:noFill/>
          <a:ln/>
        </p:spPr>
        <p:txBody>
          <a:bodyPr wrap="none" lIns="0" tIns="0" rIns="0" bIns="0" rtlCol="0" anchor="t"/>
          <a:lstStyle/>
          <a:p>
            <a:pPr algn="l" indent="0" marL="0">
              <a:lnSpc>
                <a:spcPts val="3200"/>
              </a:lnSpc>
              <a:buNone/>
            </a:pPr>
            <a:r>
              <a:rPr lang="en-US" sz="2550" dirty="0">
                <a:solidFill>
                  <a:srgbClr val="201B18"/>
                </a:solidFill>
                <a:latin typeface="Platypi Medium" pitchFamily="34" charset="0"/>
                <a:ea typeface="Platypi Medium" pitchFamily="34" charset="-122"/>
                <a:cs typeface="Platypi Medium" pitchFamily="34" charset="-120"/>
              </a:rPr>
              <a:t>Foundation: Advanced Joins</a:t>
            </a:r>
            <a:endParaRPr lang="en-US" sz="2550" dirty="0"/>
          </a:p>
        </p:txBody>
      </p:sp>
      <p:sp>
        <p:nvSpPr>
          <p:cNvPr id="3" name="Text 1"/>
          <p:cNvSpPr/>
          <p:nvPr/>
        </p:nvSpPr>
        <p:spPr>
          <a:xfrm>
            <a:off x="456962" y="1028224"/>
            <a:ext cx="13716476" cy="208955"/>
          </a:xfrm>
          <a:prstGeom prst="rect">
            <a:avLst/>
          </a:prstGeom>
          <a:noFill/>
          <a:ln/>
        </p:spPr>
        <p:txBody>
          <a:bodyPr wrap="none" lIns="0" tIns="0" rIns="0" bIns="0" rtlCol="0" anchor="t"/>
          <a:lstStyle/>
          <a:p>
            <a:pPr algn="l" indent="0" marL="0">
              <a:lnSpc>
                <a:spcPts val="1600"/>
              </a:lnSpc>
              <a:buNone/>
            </a:pPr>
            <a:r>
              <a:rPr lang="en-US" sz="1000" dirty="0">
                <a:solidFill>
                  <a:srgbClr val="504C49"/>
                </a:solidFill>
                <a:latin typeface="Source Serif 4" pitchFamily="34" charset="0"/>
                <a:ea typeface="Source Serif 4" pitchFamily="34" charset="-122"/>
                <a:cs typeface="Source Serif 4" pitchFamily="34" charset="-120"/>
              </a:rPr>
              <a:t>Joins are essential for establishing links across interrelated tables like Products, Suppliers, Categories, and Sales, creating unified business insights.</a:t>
            </a:r>
            <a:endParaRPr lang="en-US" sz="1000" dirty="0"/>
          </a:p>
        </p:txBody>
      </p:sp>
      <p:sp>
        <p:nvSpPr>
          <p:cNvPr id="4" name="Text 2"/>
          <p:cNvSpPr/>
          <p:nvPr/>
        </p:nvSpPr>
        <p:spPr>
          <a:xfrm>
            <a:off x="456962" y="1514475"/>
            <a:ext cx="1632347" cy="203954"/>
          </a:xfrm>
          <a:prstGeom prst="rect">
            <a:avLst/>
          </a:prstGeom>
          <a:noFill/>
          <a:ln/>
        </p:spPr>
        <p:txBody>
          <a:bodyPr wrap="none" lIns="0" tIns="0" rIns="0" bIns="0" rtlCol="0" anchor="t"/>
          <a:lstStyle/>
          <a:p>
            <a:pPr algn="l" indent="0" marL="0">
              <a:lnSpc>
                <a:spcPts val="1600"/>
              </a:lnSpc>
              <a:buNone/>
            </a:pPr>
            <a:r>
              <a:rPr lang="en-US" sz="1250" dirty="0">
                <a:solidFill>
                  <a:srgbClr val="201B18"/>
                </a:solidFill>
                <a:latin typeface="Platypi Medium" pitchFamily="34" charset="0"/>
                <a:ea typeface="Platypi Medium" pitchFamily="34" charset="-122"/>
                <a:cs typeface="Platypi Medium" pitchFamily="34" charset="-120"/>
              </a:rPr>
              <a:t>Application</a:t>
            </a:r>
            <a:endParaRPr lang="en-US" sz="1250" dirty="0"/>
          </a:p>
        </p:txBody>
      </p:sp>
      <p:sp>
        <p:nvSpPr>
          <p:cNvPr id="5" name="Text 3"/>
          <p:cNvSpPr/>
          <p:nvPr/>
        </p:nvSpPr>
        <p:spPr>
          <a:xfrm>
            <a:off x="456962" y="1848922"/>
            <a:ext cx="5997178" cy="20895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504C49"/>
                </a:solidFill>
                <a:latin typeface="Source Serif 4" pitchFamily="34" charset="0"/>
                <a:ea typeface="Source Serif 4" pitchFamily="34" charset="-122"/>
                <a:cs typeface="Source Serif 4" pitchFamily="34" charset="-120"/>
              </a:rPr>
              <a:t>Cross-referencing product details with manufacturer data.</a:t>
            </a:r>
            <a:endParaRPr lang="en-US" sz="1000" dirty="0"/>
          </a:p>
        </p:txBody>
      </p:sp>
      <p:sp>
        <p:nvSpPr>
          <p:cNvPr id="6" name="Text 4"/>
          <p:cNvSpPr/>
          <p:nvPr/>
        </p:nvSpPr>
        <p:spPr>
          <a:xfrm>
            <a:off x="456962" y="2103477"/>
            <a:ext cx="5997178" cy="20895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504C49"/>
                </a:solidFill>
                <a:latin typeface="Source Serif 4" pitchFamily="34" charset="0"/>
                <a:ea typeface="Source Serif 4" pitchFamily="34" charset="-122"/>
                <a:cs typeface="Source Serif 4" pitchFamily="34" charset="-120"/>
              </a:rPr>
              <a:t>Linking sales transactions to customer records.</a:t>
            </a:r>
            <a:endParaRPr lang="en-US" sz="1000" dirty="0"/>
          </a:p>
        </p:txBody>
      </p:sp>
      <p:sp>
        <p:nvSpPr>
          <p:cNvPr id="7" name="Text 5"/>
          <p:cNvSpPr/>
          <p:nvPr/>
        </p:nvSpPr>
        <p:spPr>
          <a:xfrm>
            <a:off x="456962" y="2358033"/>
            <a:ext cx="5997178" cy="20895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504C49"/>
                </a:solidFill>
                <a:latin typeface="Source Serif 4" pitchFamily="34" charset="0"/>
                <a:ea typeface="Source Serif 4" pitchFamily="34" charset="-122"/>
                <a:cs typeface="Source Serif 4" pitchFamily="34" charset="-120"/>
              </a:rPr>
              <a:t>Ensuring all data points map back to a central key.</a:t>
            </a:r>
            <a:endParaRPr lang="en-US" sz="1000" dirty="0"/>
          </a:p>
        </p:txBody>
      </p:sp>
      <p:sp>
        <p:nvSpPr>
          <p:cNvPr id="8" name="Text 6"/>
          <p:cNvSpPr/>
          <p:nvPr/>
        </p:nvSpPr>
        <p:spPr>
          <a:xfrm>
            <a:off x="456962" y="2684502"/>
            <a:ext cx="5997178" cy="425529"/>
          </a:xfrm>
          <a:prstGeom prst="rect">
            <a:avLst/>
          </a:prstGeom>
          <a:noFill/>
          <a:ln/>
        </p:spPr>
        <p:txBody>
          <a:bodyPr wrap="square" lIns="0" tIns="0" rIns="0" bIns="0" rtlCol="0" anchor="t"/>
          <a:lstStyle/>
          <a:p>
            <a:pPr algn="l" indent="0" marL="0">
              <a:lnSpc>
                <a:spcPts val="1600"/>
              </a:lnSpc>
              <a:buNone/>
            </a:pPr>
            <a:r>
              <a:rPr lang="en-US" sz="1000" dirty="0">
                <a:solidFill>
                  <a:srgbClr val="504C49"/>
                </a:solidFill>
                <a:latin typeface="Source Serif 4" pitchFamily="34" charset="0"/>
                <a:ea typeface="Source Serif 4" pitchFamily="34" charset="-122"/>
                <a:cs typeface="Source Serif 4" pitchFamily="34" charset="-120"/>
              </a:rPr>
              <a:t>Using </a:t>
            </a:r>
            <a:pPr algn="l" indent="0" marL="0">
              <a:lnSpc>
                <a:spcPts val="1600"/>
              </a:lnSpc>
              <a:buNone/>
            </a:pPr>
            <a:r>
              <a:rPr lang="en-US" sz="1000" dirty="0">
                <a:solidFill>
                  <a:srgbClr val="504C49"/>
                </a:solidFill>
                <a:highlight>
                  <a:srgbClr val="F2F2F2"/>
                </a:highlight>
                <a:latin typeface="Consolas" pitchFamily="34" charset="0"/>
                <a:ea typeface="Consolas" pitchFamily="34" charset="-122"/>
                <a:cs typeface="Consolas" pitchFamily="34" charset="-120"/>
              </a:rPr>
              <a:t>LEFT JOIN</a:t>
            </a:r>
            <a:pPr algn="l" indent="0" marL="0">
              <a:lnSpc>
                <a:spcPts val="1600"/>
              </a:lnSpc>
              <a:buNone/>
            </a:pPr>
            <a:r>
              <a:rPr lang="en-US" sz="1000" dirty="0">
                <a:solidFill>
                  <a:srgbClr val="504C49"/>
                </a:solidFill>
                <a:latin typeface="Source Serif 4" pitchFamily="34" charset="0"/>
                <a:ea typeface="Source Serif 4" pitchFamily="34" charset="-122"/>
                <a:cs typeface="Source Serif 4" pitchFamily="34" charset="-120"/>
              </a:rPr>
              <a:t> ensures that all products are listed, even if manufacturer data is currently missing.</a:t>
            </a:r>
            <a:endParaRPr lang="en-US" sz="1000" dirty="0"/>
          </a:p>
        </p:txBody>
      </p:sp>
      <p:pic>
        <p:nvPicPr>
          <p:cNvPr id="9" name="Image 0" descr="preencoded.png">    </p:cNvPr>
          <p:cNvPicPr>
            <a:picLocks noChangeAspect="1"/>
          </p:cNvPicPr>
          <p:nvPr/>
        </p:nvPicPr>
        <p:blipFill>
          <a:blip r:embed="Rdd5e2a4db1304cee"/>
          <a:stretch>
            <a:fillRect/>
          </a:stretch>
        </p:blipFill>
        <p:spPr>
          <a:xfrm>
            <a:off x="456962" y="3256836"/>
            <a:ext cx="5997178" cy="5997178"/>
          </a:xfrm>
          <a:prstGeom prst="rect">
            <a:avLst/>
          </a:prstGeom>
        </p:spPr>
      </p:pic>
      <p:sp>
        <p:nvSpPr>
          <p:cNvPr id="10" name="Text 7"/>
          <p:cNvSpPr/>
          <p:nvPr/>
        </p:nvSpPr>
        <p:spPr>
          <a:xfrm>
            <a:off x="6780371" y="1514475"/>
            <a:ext cx="3148489" cy="203954"/>
          </a:xfrm>
          <a:prstGeom prst="rect">
            <a:avLst/>
          </a:prstGeom>
          <a:noFill/>
          <a:ln/>
        </p:spPr>
        <p:txBody>
          <a:bodyPr wrap="none" lIns="0" tIns="0" rIns="0" bIns="0" rtlCol="0" anchor="t"/>
          <a:lstStyle/>
          <a:p>
            <a:pPr algn="l" indent="0" marL="0">
              <a:lnSpc>
                <a:spcPts val="1600"/>
              </a:lnSpc>
              <a:buNone/>
            </a:pPr>
            <a:r>
              <a:rPr lang="en-US" sz="1250" dirty="0">
                <a:solidFill>
                  <a:srgbClr val="201B18"/>
                </a:solidFill>
                <a:latin typeface="Platypi Medium" pitchFamily="34" charset="0"/>
                <a:ea typeface="Platypi Medium" pitchFamily="34" charset="-122"/>
                <a:cs typeface="Platypi Medium" pitchFamily="34" charset="-120"/>
              </a:rPr>
              <a:t>SQL Example: Product to Manufacturer</a:t>
            </a:r>
            <a:endParaRPr lang="en-US" sz="1250" dirty="0"/>
          </a:p>
        </p:txBody>
      </p:sp>
      <p:sp>
        <p:nvSpPr>
          <p:cNvPr id="11" name="Shape 8"/>
          <p:cNvSpPr/>
          <p:nvPr/>
        </p:nvSpPr>
        <p:spPr>
          <a:xfrm>
            <a:off x="6780371" y="1865233"/>
            <a:ext cx="7400687" cy="1031558"/>
          </a:xfrm>
          <a:prstGeom prst="roundRect">
            <a:avLst>
              <a:gd name="adj" fmla="val 1899"/>
            </a:avLst>
          </a:prstGeom>
          <a:solidFill>
            <a:srgbClr val="F2F2F2"/>
          </a:solidFill>
          <a:ln/>
        </p:spPr>
      </p:sp>
      <p:sp>
        <p:nvSpPr>
          <p:cNvPr id="12" name="Shape 9"/>
          <p:cNvSpPr/>
          <p:nvPr/>
        </p:nvSpPr>
        <p:spPr>
          <a:xfrm>
            <a:off x="6773942" y="1865233"/>
            <a:ext cx="7413546" cy="1031558"/>
          </a:xfrm>
          <a:prstGeom prst="roundRect">
            <a:avLst>
              <a:gd name="adj" fmla="val 1899"/>
            </a:avLst>
          </a:prstGeom>
          <a:solidFill>
            <a:srgbClr val="F2F2F2"/>
          </a:solidFill>
          <a:ln/>
        </p:spPr>
      </p:sp>
      <p:sp>
        <p:nvSpPr>
          <p:cNvPr id="13" name="Text 10"/>
          <p:cNvSpPr/>
          <p:nvPr/>
        </p:nvSpPr>
        <p:spPr>
          <a:xfrm>
            <a:off x="6904434" y="1963103"/>
            <a:ext cx="7152561" cy="835819"/>
          </a:xfrm>
          <a:prstGeom prst="rect">
            <a:avLst/>
          </a:prstGeom>
          <a:noFill/>
          <a:ln/>
        </p:spPr>
        <p:txBody>
          <a:bodyPr wrap="square" lIns="0" tIns="0" rIns="0" bIns="0" rtlCol="0" anchor="t"/>
          <a:lstStyle/>
          <a:p>
            <a:pPr algn="l" indent="0" marL="0">
              <a:lnSpc>
                <a:spcPts val="1600"/>
              </a:lnSpc>
              <a:buNone/>
            </a:pPr>
            <a:r>
              <a:rPr lang="en-US" sz="1000" dirty="0">
                <a:solidFill>
                  <a:srgbClr val="504C49"/>
                </a:solidFill>
                <a:highlight>
                  <a:srgbClr val="F2F2F2"/>
                </a:highlight>
                <a:latin typeface="Consolas" pitchFamily="34" charset="0"/>
                <a:ea typeface="Consolas" pitchFamily="34" charset="-122"/>
                <a:cs typeface="Consolas" pitchFamily="34" charset="-120"/>
              </a:rPr>
              <a:t>SELECT p.product_name, m.manufacturer_nameFROM Products pLEFT JOIN Manufacturers m  ON p.manufacturer_id = m.manufacturer_id;</a:t>
            </a:r>
            <a:endParaRPr lang="en-US" sz="1000" dirty="0"/>
          </a:p>
        </p:txBody>
      </p:sp>
      <p:sp>
        <p:nvSpPr>
          <p:cNvPr id="14" name="Text 11"/>
          <p:cNvSpPr/>
          <p:nvPr/>
        </p:nvSpPr>
        <p:spPr>
          <a:xfrm>
            <a:off x="6780371" y="3043595"/>
            <a:ext cx="7400687" cy="208955"/>
          </a:xfrm>
          <a:prstGeom prst="rect">
            <a:avLst/>
          </a:prstGeom>
          <a:noFill/>
          <a:ln/>
        </p:spPr>
        <p:txBody>
          <a:bodyPr wrap="none" lIns="0" tIns="0" rIns="0" bIns="0" rtlCol="0" anchor="t"/>
          <a:lstStyle/>
          <a:p>
            <a:pPr algn="l" indent="0" marL="0">
              <a:lnSpc>
                <a:spcPts val="1600"/>
              </a:lnSpc>
              <a:buNone/>
            </a:pPr>
            <a:r>
              <a:rPr lang="en-US" sz="1000" dirty="0">
                <a:solidFill>
                  <a:srgbClr val="504C49"/>
                </a:solidFill>
                <a:latin typeface="Source Serif 4" pitchFamily="34" charset="0"/>
                <a:ea typeface="Source Serif 4" pitchFamily="34" charset="-122"/>
                <a:cs typeface="Source Serif 4" pitchFamily="34" charset="-120"/>
              </a:rPr>
              <a:t>This query merges product information with the corresponding manufacturer's name.</a:t>
            </a:r>
            <a:endParaRPr lang="en-US" sz="1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7802" y="398978"/>
            <a:ext cx="5301139" cy="453390"/>
          </a:xfrm>
          <a:prstGeom prst="rect">
            <a:avLst/>
          </a:prstGeom>
          <a:noFill/>
          <a:ln/>
        </p:spPr>
        <p:txBody>
          <a:bodyPr wrap="none" lIns="0" tIns="0" rIns="0" bIns="0" rtlCol="0" anchor="t"/>
          <a:lstStyle/>
          <a:p>
            <a:pPr algn="l" indent="0" marL="0">
              <a:lnSpc>
                <a:spcPts val="3550"/>
              </a:lnSpc>
              <a:buNone/>
            </a:pPr>
            <a:r>
              <a:rPr lang="en-US" sz="2850" dirty="0">
                <a:solidFill>
                  <a:srgbClr val="201B18"/>
                </a:solidFill>
                <a:latin typeface="Platypi Medium" pitchFamily="34" charset="0"/>
                <a:ea typeface="Platypi Medium" pitchFamily="34" charset="-122"/>
                <a:cs typeface="Platypi Medium" pitchFamily="34" charset="-120"/>
              </a:rPr>
              <a:t>Conditional Logic: Subqueries</a:t>
            </a:r>
            <a:endParaRPr lang="en-US" sz="2850" dirty="0"/>
          </a:p>
        </p:txBody>
      </p:sp>
      <p:sp>
        <p:nvSpPr>
          <p:cNvPr id="3" name="Text 1"/>
          <p:cNvSpPr/>
          <p:nvPr/>
        </p:nvSpPr>
        <p:spPr>
          <a:xfrm>
            <a:off x="507802" y="1142524"/>
            <a:ext cx="13614797" cy="232172"/>
          </a:xfrm>
          <a:prstGeom prst="rect">
            <a:avLst/>
          </a:prstGeom>
          <a:noFill/>
          <a:ln/>
        </p:spPr>
        <p:txBody>
          <a:bodyPr wrap="none" lIns="0" tIns="0" rIns="0" bIns="0" rtlCol="0" anchor="t"/>
          <a:lstStyle/>
          <a:p>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Subqueries allow for conditional or dependent data fetching, providing contextual and highly efficient filtering, particularly useful for identifying active or related records.</a:t>
            </a:r>
            <a:endParaRPr lang="en-US" sz="1100" dirty="0"/>
          </a:p>
        </p:txBody>
      </p:sp>
      <p:sp>
        <p:nvSpPr>
          <p:cNvPr id="4" name="Text 2"/>
          <p:cNvSpPr/>
          <p:nvPr/>
        </p:nvSpPr>
        <p:spPr>
          <a:xfrm>
            <a:off x="507802" y="1682829"/>
            <a:ext cx="3750588" cy="226576"/>
          </a:xfrm>
          <a:prstGeom prst="rect">
            <a:avLst/>
          </a:prstGeom>
          <a:noFill/>
          <a:ln/>
        </p:spPr>
        <p:txBody>
          <a:bodyPr wrap="none" lIns="0" tIns="0" rIns="0" bIns="0" rtlCol="0" anchor="t"/>
          <a:lstStyle/>
          <a:p>
            <a:pPr algn="l" indent="0" marL="0">
              <a:lnSpc>
                <a:spcPts val="1750"/>
              </a:lnSpc>
              <a:buNone/>
            </a:pPr>
            <a:r>
              <a:rPr lang="en-US" sz="1400" dirty="0">
                <a:solidFill>
                  <a:srgbClr val="201B18"/>
                </a:solidFill>
                <a:latin typeface="Platypi Medium" pitchFamily="34" charset="0"/>
                <a:ea typeface="Platypi Medium" pitchFamily="34" charset="-122"/>
                <a:cs typeface="Platypi Medium" pitchFamily="34" charset="-120"/>
              </a:rPr>
              <a:t>SQL Example: Identifying Active Suppliers</a:t>
            </a:r>
            <a:endParaRPr lang="en-US" sz="1400" dirty="0"/>
          </a:p>
        </p:txBody>
      </p:sp>
      <p:sp>
        <p:nvSpPr>
          <p:cNvPr id="5" name="Shape 3"/>
          <p:cNvSpPr/>
          <p:nvPr/>
        </p:nvSpPr>
        <p:spPr>
          <a:xfrm>
            <a:off x="507802" y="2072521"/>
            <a:ext cx="7328892" cy="1610439"/>
          </a:xfrm>
          <a:prstGeom prst="roundRect">
            <a:avLst>
              <a:gd name="adj" fmla="val 1351"/>
            </a:avLst>
          </a:prstGeom>
          <a:solidFill>
            <a:srgbClr val="F2F2F2"/>
          </a:solidFill>
          <a:ln/>
        </p:spPr>
      </p:sp>
      <p:sp>
        <p:nvSpPr>
          <p:cNvPr id="6" name="Shape 4"/>
          <p:cNvSpPr/>
          <p:nvPr/>
        </p:nvSpPr>
        <p:spPr>
          <a:xfrm>
            <a:off x="500658" y="2072521"/>
            <a:ext cx="7343180" cy="1610439"/>
          </a:xfrm>
          <a:prstGeom prst="roundRect">
            <a:avLst>
              <a:gd name="adj" fmla="val 1351"/>
            </a:avLst>
          </a:prstGeom>
          <a:solidFill>
            <a:srgbClr val="F2F2F2"/>
          </a:solidFill>
          <a:ln/>
        </p:spPr>
      </p:sp>
      <p:sp>
        <p:nvSpPr>
          <p:cNvPr id="7" name="Text 5"/>
          <p:cNvSpPr/>
          <p:nvPr/>
        </p:nvSpPr>
        <p:spPr>
          <a:xfrm>
            <a:off x="645676" y="2181225"/>
            <a:ext cx="7053143" cy="1393031"/>
          </a:xfrm>
          <a:prstGeom prst="rect">
            <a:avLst/>
          </a:prstGeom>
          <a:noFill/>
          <a:ln/>
        </p:spPr>
        <p:txBody>
          <a:bodyPr wrap="square" lIns="0" tIns="0" rIns="0" bIns="0" rtlCol="0" anchor="t"/>
          <a:lstStyle/>
          <a:p>
            <a:pPr algn="l" indent="0" marL="0">
              <a:lnSpc>
                <a:spcPts val="1800"/>
              </a:lnSpc>
              <a:buNone/>
            </a:pPr>
            <a:r>
              <a:rPr lang="en-US" sz="1100" dirty="0">
                <a:solidFill>
                  <a:srgbClr val="504C49"/>
                </a:solidFill>
                <a:highlight>
                  <a:srgbClr val="F2F2F2"/>
                </a:highlight>
                <a:latin typeface="Consolas" pitchFamily="34" charset="0"/>
                <a:ea typeface="Consolas" pitchFamily="34" charset="-122"/>
                <a:cs typeface="Consolas" pitchFamily="34" charset="-120"/>
              </a:rPr>
              <a:t>SELECT supplier_nameFROM SuppliersWHERE EXISTS (    SELECT 1 FROM Purchase_Orders po    WHERE po.supplier_id = Suppliers.supplier_id);</a:t>
            </a:r>
            <a:endParaRPr lang="en-US" sz="1100" dirty="0"/>
          </a:p>
        </p:txBody>
      </p:sp>
      <p:sp>
        <p:nvSpPr>
          <p:cNvPr id="8" name="Text 6"/>
          <p:cNvSpPr/>
          <p:nvPr/>
        </p:nvSpPr>
        <p:spPr>
          <a:xfrm>
            <a:off x="507802" y="3846076"/>
            <a:ext cx="7328892" cy="464344"/>
          </a:xfrm>
          <a:prstGeom prst="rect">
            <a:avLst/>
          </a:prstGeom>
          <a:noFill/>
          <a:ln/>
        </p:spPr>
        <p:txBody>
          <a:bodyPr wrap="square" lIns="0" tIns="0" rIns="0" bIns="0" rtlCol="0" anchor="t"/>
          <a:lstStyle/>
          <a:p>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This efficient use of </a:t>
            </a:r>
            <a:pPr algn="l" indent="0" marL="0">
              <a:lnSpc>
                <a:spcPts val="1800"/>
              </a:lnSpc>
              <a:buNone/>
            </a:pPr>
            <a:r>
              <a:rPr lang="en-US" sz="1100" dirty="0">
                <a:solidFill>
                  <a:srgbClr val="504C49"/>
                </a:solidFill>
                <a:highlight>
                  <a:srgbClr val="F2F2F2"/>
                </a:highlight>
                <a:latin typeface="Consolas" pitchFamily="34" charset="0"/>
                <a:ea typeface="Consolas" pitchFamily="34" charset="-122"/>
                <a:cs typeface="Consolas" pitchFamily="34" charset="-120"/>
              </a:rPr>
              <a:t>EXISTS</a:t>
            </a:r>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 quickly identifies all suppliers who have at least one active purchase order in the system.</a:t>
            </a:r>
            <a:endParaRPr lang="en-US" sz="1100" dirty="0"/>
          </a:p>
        </p:txBody>
      </p:sp>
      <p:pic>
        <p:nvPicPr>
          <p:cNvPr id="9" name="Image 0" descr="preencoded.png">    </p:cNvPr>
          <p:cNvPicPr>
            <a:picLocks noChangeAspect="1"/>
          </p:cNvPicPr>
          <p:nvPr/>
        </p:nvPicPr>
        <p:blipFill>
          <a:blip r:embed="Rb65c242f07c542a2"/>
          <a:stretch>
            <a:fillRect/>
          </a:stretch>
        </p:blipFill>
        <p:spPr>
          <a:xfrm>
            <a:off x="8198167" y="1700927"/>
            <a:ext cx="5931932" cy="5931932"/>
          </a:xfrm>
          <a:prstGeom prst="rect">
            <a:avLst/>
          </a:prstGeom>
        </p:spPr>
      </p:pic>
      <p:sp>
        <p:nvSpPr>
          <p:cNvPr id="10" name="Text 7"/>
          <p:cNvSpPr/>
          <p:nvPr/>
        </p:nvSpPr>
        <p:spPr>
          <a:xfrm>
            <a:off x="8198167" y="7795974"/>
            <a:ext cx="1813679" cy="226576"/>
          </a:xfrm>
          <a:prstGeom prst="rect">
            <a:avLst/>
          </a:prstGeom>
          <a:noFill/>
          <a:ln/>
        </p:spPr>
        <p:txBody>
          <a:bodyPr wrap="none" lIns="0" tIns="0" rIns="0" bIns="0" rtlCol="0" anchor="t"/>
          <a:lstStyle/>
          <a:p>
            <a:pPr algn="l" indent="0" marL="0">
              <a:lnSpc>
                <a:spcPts val="1750"/>
              </a:lnSpc>
              <a:buNone/>
            </a:pPr>
            <a:r>
              <a:rPr lang="en-US" sz="1400" dirty="0">
                <a:solidFill>
                  <a:srgbClr val="201B18"/>
                </a:solidFill>
                <a:latin typeface="Platypi Medium" pitchFamily="34" charset="0"/>
                <a:ea typeface="Platypi Medium" pitchFamily="34" charset="-122"/>
                <a:cs typeface="Platypi Medium" pitchFamily="34" charset="-120"/>
              </a:rPr>
              <a:t>Key Uses</a:t>
            </a:r>
            <a:endParaRPr lang="en-US" sz="1400" dirty="0"/>
          </a:p>
        </p:txBody>
      </p:sp>
      <p:sp>
        <p:nvSpPr>
          <p:cNvPr id="11" name="Text 8"/>
          <p:cNvSpPr/>
          <p:nvPr/>
        </p:nvSpPr>
        <p:spPr>
          <a:xfrm>
            <a:off x="8198167" y="8167568"/>
            <a:ext cx="5931932" cy="23217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504C49"/>
                </a:solidFill>
                <a:latin typeface="Source Serif 4" pitchFamily="34" charset="0"/>
                <a:ea typeface="Source Serif 4" pitchFamily="34" charset="-122"/>
                <a:cs typeface="Source Serif 4" pitchFamily="34" charset="-120"/>
              </a:rPr>
              <a:t>Filtering based on calculated values.</a:t>
            </a:r>
            <a:endParaRPr lang="en-US" sz="1100" dirty="0"/>
          </a:p>
        </p:txBody>
      </p:sp>
      <p:sp>
        <p:nvSpPr>
          <p:cNvPr id="12" name="Text 9"/>
          <p:cNvSpPr/>
          <p:nvPr/>
        </p:nvSpPr>
        <p:spPr>
          <a:xfrm>
            <a:off x="8198167" y="8450461"/>
            <a:ext cx="5931932" cy="23217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504C49"/>
                </a:solidFill>
                <a:latin typeface="Source Serif 4" pitchFamily="34" charset="0"/>
                <a:ea typeface="Source Serif 4" pitchFamily="34" charset="-122"/>
                <a:cs typeface="Source Serif 4" pitchFamily="34" charset="-120"/>
              </a:rPr>
              <a:t>Validating relationships between tables.</a:t>
            </a:r>
            <a:endParaRPr lang="en-US" sz="1100" dirty="0"/>
          </a:p>
        </p:txBody>
      </p:sp>
      <p:sp>
        <p:nvSpPr>
          <p:cNvPr id="13" name="Text 10"/>
          <p:cNvSpPr/>
          <p:nvPr/>
        </p:nvSpPr>
        <p:spPr>
          <a:xfrm>
            <a:off x="8198167" y="8733353"/>
            <a:ext cx="5931932" cy="23217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504C49"/>
                </a:solidFill>
                <a:latin typeface="Source Serif 4" pitchFamily="34" charset="0"/>
                <a:ea typeface="Source Serif 4" pitchFamily="34" charset="-122"/>
                <a:cs typeface="Source Serif 4" pitchFamily="34" charset="-120"/>
              </a:rPr>
              <a:t>Fetching data based on recent activity.</a:t>
            </a:r>
            <a:endParaRPr lang="en-US"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0438" y="512564"/>
            <a:ext cx="9590842" cy="580668"/>
          </a:xfrm>
          <a:prstGeom prst="rect">
            <a:avLst/>
          </a:prstGeom>
          <a:noFill/>
          <a:ln/>
        </p:spPr>
        <p:txBody>
          <a:bodyPr wrap="none" lIns="0" tIns="0" rIns="0" bIns="0" rtlCol="0" anchor="t"/>
          <a:lstStyle/>
          <a:p>
            <a:pPr algn="l" indent="0" marL="0">
              <a:lnSpc>
                <a:spcPts val="4550"/>
              </a:lnSpc>
              <a:buNone/>
            </a:pPr>
            <a:r>
              <a:rPr lang="en-US" sz="3650" dirty="0">
                <a:solidFill>
                  <a:srgbClr val="201B18"/>
                </a:solidFill>
                <a:latin typeface="Platypi Medium" pitchFamily="34" charset="0"/>
                <a:ea typeface="Platypi Medium" pitchFamily="34" charset="-122"/>
                <a:cs typeface="Platypi Medium" pitchFamily="34" charset="-120"/>
              </a:rPr>
              <a:t>Streamlining Data: Built-in SQL Functions</a:t>
            </a:r>
            <a:endParaRPr lang="en-US" sz="3650" dirty="0"/>
          </a:p>
        </p:txBody>
      </p:sp>
      <p:sp>
        <p:nvSpPr>
          <p:cNvPr id="3" name="Text 1"/>
          <p:cNvSpPr/>
          <p:nvPr/>
        </p:nvSpPr>
        <p:spPr>
          <a:xfrm>
            <a:off x="650438" y="1464826"/>
            <a:ext cx="13329523" cy="297299"/>
          </a:xfrm>
          <a:prstGeom prst="rect">
            <a:avLst/>
          </a:prstGeom>
          <a:noFill/>
          <a:ln/>
        </p:spPr>
        <p:txBody>
          <a:bodyPr wrap="none" lIns="0" tIns="0" rIns="0" bIns="0" rtlCol="0" anchor="t"/>
          <a:lstStyle/>
          <a:p>
            <a:pPr algn="l"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Built-in functions apply system-defined calculations and conversions, simplifying the formatting and analysis of records directly within the query.</a:t>
            </a:r>
            <a:endParaRPr lang="en-US" sz="1450" dirty="0"/>
          </a:p>
        </p:txBody>
      </p:sp>
      <p:sp>
        <p:nvSpPr>
          <p:cNvPr id="4" name="Shape 2"/>
          <p:cNvSpPr/>
          <p:nvPr/>
        </p:nvSpPr>
        <p:spPr>
          <a:xfrm>
            <a:off x="650438" y="1971199"/>
            <a:ext cx="6571893" cy="557451"/>
          </a:xfrm>
          <a:prstGeom prst="roundRect">
            <a:avLst>
              <a:gd name="adj" fmla="val 480070"/>
            </a:avLst>
          </a:prstGeom>
          <a:solidFill>
            <a:srgbClr val="F9F7F7"/>
          </a:solidFill>
          <a:ln/>
        </p:spPr>
      </p:sp>
      <p:pic>
        <p:nvPicPr>
          <p:cNvPr id="5" name="Image 0" descr="preencoded.png">    </p:cNvPr>
          <p:cNvPicPr>
            <a:picLocks noChangeAspect="1"/>
          </p:cNvPicPr>
          <p:nvPr/>
        </p:nvPicPr>
        <p:blipFill>
          <a:blip r:embed="Re3cae59b021740b8"/>
          <a:stretch>
            <a:fillRect/>
          </a:stretch>
        </p:blipFill>
        <p:spPr>
          <a:xfrm>
            <a:off x="3797022" y="2075736"/>
            <a:ext cx="278725" cy="348377"/>
          </a:xfrm>
          <a:prstGeom prst="rect">
            <a:avLst/>
          </a:prstGeom>
        </p:spPr>
      </p:pic>
      <p:sp>
        <p:nvSpPr>
          <p:cNvPr id="6" name="Text 3"/>
          <p:cNvSpPr/>
          <p:nvPr/>
        </p:nvSpPr>
        <p:spPr>
          <a:xfrm>
            <a:off x="836176" y="2714387"/>
            <a:ext cx="2323028" cy="290274"/>
          </a:xfrm>
          <a:prstGeom prst="rect">
            <a:avLst/>
          </a:prstGeom>
          <a:noFill/>
          <a:ln/>
        </p:spPr>
        <p:txBody>
          <a:bodyPr wrap="none" lIns="0" tIns="0" rIns="0" bIns="0" rtlCol="0" anchor="t"/>
          <a:lstStyle/>
          <a:p>
            <a:pPr algn="l" indent="0" marL="0">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LENGTH()</a:t>
            </a:r>
            <a:endParaRPr lang="en-US" sz="1800" dirty="0"/>
          </a:p>
        </p:txBody>
      </p:sp>
      <p:sp>
        <p:nvSpPr>
          <p:cNvPr id="7" name="Text 4"/>
          <p:cNvSpPr/>
          <p:nvPr/>
        </p:nvSpPr>
        <p:spPr>
          <a:xfrm>
            <a:off x="836176" y="3116104"/>
            <a:ext cx="6200418" cy="297299"/>
          </a:xfrm>
          <a:prstGeom prst="rect">
            <a:avLst/>
          </a:prstGeom>
          <a:noFill/>
          <a:ln/>
        </p:spPr>
        <p:txBody>
          <a:bodyPr wrap="none" lIns="0" tIns="0" rIns="0" bIns="0" rtlCol="0" anchor="t"/>
          <a:lstStyle/>
          <a:p>
            <a:pPr algn="l"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Used for data quality checks or text analytics.</a:t>
            </a:r>
            <a:endParaRPr lang="en-US" sz="1450" dirty="0"/>
          </a:p>
        </p:txBody>
      </p:sp>
      <p:sp>
        <p:nvSpPr>
          <p:cNvPr id="8" name="Shape 5"/>
          <p:cNvSpPr/>
          <p:nvPr/>
        </p:nvSpPr>
        <p:spPr>
          <a:xfrm>
            <a:off x="7408069" y="1971199"/>
            <a:ext cx="6571893" cy="557451"/>
          </a:xfrm>
          <a:prstGeom prst="roundRect">
            <a:avLst>
              <a:gd name="adj" fmla="val 480070"/>
            </a:avLst>
          </a:prstGeom>
          <a:solidFill>
            <a:srgbClr val="F9F7F7"/>
          </a:solidFill>
          <a:ln/>
        </p:spPr>
      </p:sp>
      <p:pic>
        <p:nvPicPr>
          <p:cNvPr id="9" name="Image 1" descr="preencoded.png">    </p:cNvPr>
          <p:cNvPicPr>
            <a:picLocks noChangeAspect="1"/>
          </p:cNvPicPr>
          <p:nvPr/>
        </p:nvPicPr>
        <p:blipFill>
          <a:blip r:embed="Reb86b693a061414f"/>
          <a:stretch>
            <a:fillRect/>
          </a:stretch>
        </p:blipFill>
        <p:spPr>
          <a:xfrm>
            <a:off x="10554652" y="2075736"/>
            <a:ext cx="278725" cy="348377"/>
          </a:xfrm>
          <a:prstGeom prst="rect">
            <a:avLst/>
          </a:prstGeom>
        </p:spPr>
      </p:pic>
      <p:sp>
        <p:nvSpPr>
          <p:cNvPr id="10" name="Text 6"/>
          <p:cNvSpPr/>
          <p:nvPr/>
        </p:nvSpPr>
        <p:spPr>
          <a:xfrm>
            <a:off x="7593806" y="2714387"/>
            <a:ext cx="2323028" cy="290274"/>
          </a:xfrm>
          <a:prstGeom prst="rect">
            <a:avLst/>
          </a:prstGeom>
          <a:noFill/>
          <a:ln/>
        </p:spPr>
        <p:txBody>
          <a:bodyPr wrap="none" lIns="0" tIns="0" rIns="0" bIns="0" rtlCol="0" anchor="t"/>
          <a:lstStyle/>
          <a:p>
            <a:pPr algn="l" indent="0" marL="0">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DATE_FORMAT()</a:t>
            </a:r>
            <a:endParaRPr lang="en-US" sz="1800" dirty="0"/>
          </a:p>
        </p:txBody>
      </p:sp>
      <p:sp>
        <p:nvSpPr>
          <p:cNvPr id="11" name="Text 7"/>
          <p:cNvSpPr/>
          <p:nvPr/>
        </p:nvSpPr>
        <p:spPr>
          <a:xfrm>
            <a:off x="7593806" y="3116104"/>
            <a:ext cx="6200418" cy="297299"/>
          </a:xfrm>
          <a:prstGeom prst="rect">
            <a:avLst/>
          </a:prstGeom>
          <a:noFill/>
          <a:ln/>
        </p:spPr>
        <p:txBody>
          <a:bodyPr wrap="none" lIns="0" tIns="0" rIns="0" bIns="0" rtlCol="0" anchor="t"/>
          <a:lstStyle/>
          <a:p>
            <a:pPr algn="l"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Essential for standardized reporting and display purposes.</a:t>
            </a:r>
            <a:endParaRPr lang="en-US" sz="1450" dirty="0"/>
          </a:p>
        </p:txBody>
      </p:sp>
      <p:sp>
        <p:nvSpPr>
          <p:cNvPr id="12" name="Shape 8"/>
          <p:cNvSpPr/>
          <p:nvPr/>
        </p:nvSpPr>
        <p:spPr>
          <a:xfrm>
            <a:off x="650438" y="3784878"/>
            <a:ext cx="6571893" cy="557451"/>
          </a:xfrm>
          <a:prstGeom prst="roundRect">
            <a:avLst>
              <a:gd name="adj" fmla="val 480070"/>
            </a:avLst>
          </a:prstGeom>
          <a:solidFill>
            <a:srgbClr val="F9F7F7"/>
          </a:solidFill>
          <a:ln/>
        </p:spPr>
      </p:sp>
      <p:pic>
        <p:nvPicPr>
          <p:cNvPr id="13" name="Image 2" descr="preencoded.png">    </p:cNvPr>
          <p:cNvPicPr>
            <a:picLocks noChangeAspect="1"/>
          </p:cNvPicPr>
          <p:nvPr/>
        </p:nvPicPr>
        <p:blipFill>
          <a:blip r:embed="Rafed243f4f9b4ce8"/>
          <a:stretch>
            <a:fillRect/>
          </a:stretch>
        </p:blipFill>
        <p:spPr>
          <a:xfrm>
            <a:off x="3797022" y="3889415"/>
            <a:ext cx="278725" cy="348377"/>
          </a:xfrm>
          <a:prstGeom prst="rect">
            <a:avLst/>
          </a:prstGeom>
        </p:spPr>
      </p:pic>
      <p:sp>
        <p:nvSpPr>
          <p:cNvPr id="14" name="Text 9"/>
          <p:cNvSpPr/>
          <p:nvPr/>
        </p:nvSpPr>
        <p:spPr>
          <a:xfrm>
            <a:off x="836176" y="4528066"/>
            <a:ext cx="2323028" cy="290274"/>
          </a:xfrm>
          <a:prstGeom prst="rect">
            <a:avLst/>
          </a:prstGeom>
          <a:noFill/>
          <a:ln/>
        </p:spPr>
        <p:txBody>
          <a:bodyPr wrap="none" lIns="0" tIns="0" rIns="0" bIns="0" rtlCol="0" anchor="t"/>
          <a:lstStyle/>
          <a:p>
            <a:pPr algn="l" indent="0" marL="0">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ROUND()</a:t>
            </a:r>
            <a:endParaRPr lang="en-US" sz="1800" dirty="0"/>
          </a:p>
        </p:txBody>
      </p:sp>
      <p:sp>
        <p:nvSpPr>
          <p:cNvPr id="15" name="Text 10"/>
          <p:cNvSpPr/>
          <p:nvPr/>
        </p:nvSpPr>
        <p:spPr>
          <a:xfrm>
            <a:off x="836176" y="4929783"/>
            <a:ext cx="6200418" cy="297299"/>
          </a:xfrm>
          <a:prstGeom prst="rect">
            <a:avLst/>
          </a:prstGeom>
          <a:noFill/>
          <a:ln/>
        </p:spPr>
        <p:txBody>
          <a:bodyPr wrap="none" lIns="0" tIns="0" rIns="0" bIns="0" rtlCol="0" anchor="t"/>
          <a:lstStyle/>
          <a:p>
            <a:pPr algn="l"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Ensures precision for financial and inventory quantities.</a:t>
            </a:r>
            <a:endParaRPr lang="en-US" sz="1450" dirty="0"/>
          </a:p>
        </p:txBody>
      </p:sp>
      <p:sp>
        <p:nvSpPr>
          <p:cNvPr id="16" name="Shape 11"/>
          <p:cNvSpPr/>
          <p:nvPr/>
        </p:nvSpPr>
        <p:spPr>
          <a:xfrm>
            <a:off x="7408069" y="3784878"/>
            <a:ext cx="6571893" cy="557451"/>
          </a:xfrm>
          <a:prstGeom prst="roundRect">
            <a:avLst>
              <a:gd name="adj" fmla="val 480070"/>
            </a:avLst>
          </a:prstGeom>
          <a:solidFill>
            <a:srgbClr val="F9F7F7"/>
          </a:solidFill>
          <a:ln/>
        </p:spPr>
      </p:sp>
      <p:pic>
        <p:nvPicPr>
          <p:cNvPr id="17" name="Image 3" descr="preencoded.png">    </p:cNvPr>
          <p:cNvPicPr>
            <a:picLocks noChangeAspect="1"/>
          </p:cNvPicPr>
          <p:nvPr/>
        </p:nvPicPr>
        <p:blipFill>
          <a:blip r:embed="R028abff8ea934a37"/>
          <a:stretch>
            <a:fillRect/>
          </a:stretch>
        </p:blipFill>
        <p:spPr>
          <a:xfrm>
            <a:off x="10554652" y="3889415"/>
            <a:ext cx="278725" cy="348377"/>
          </a:xfrm>
          <a:prstGeom prst="rect">
            <a:avLst/>
          </a:prstGeom>
        </p:spPr>
      </p:pic>
      <p:sp>
        <p:nvSpPr>
          <p:cNvPr id="18" name="Text 12"/>
          <p:cNvSpPr/>
          <p:nvPr/>
        </p:nvSpPr>
        <p:spPr>
          <a:xfrm>
            <a:off x="7593806" y="4528066"/>
            <a:ext cx="2323028" cy="290274"/>
          </a:xfrm>
          <a:prstGeom prst="rect">
            <a:avLst/>
          </a:prstGeom>
          <a:noFill/>
          <a:ln/>
        </p:spPr>
        <p:txBody>
          <a:bodyPr wrap="none" lIns="0" tIns="0" rIns="0" bIns="0" rtlCol="0" anchor="t"/>
          <a:lstStyle/>
          <a:p>
            <a:pPr algn="l" indent="0" marL="0">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CASE Statements</a:t>
            </a:r>
            <a:endParaRPr lang="en-US" sz="1800" dirty="0"/>
          </a:p>
        </p:txBody>
      </p:sp>
      <p:sp>
        <p:nvSpPr>
          <p:cNvPr id="19" name="Text 13"/>
          <p:cNvSpPr/>
          <p:nvPr/>
        </p:nvSpPr>
        <p:spPr>
          <a:xfrm>
            <a:off x="7593806" y="4929783"/>
            <a:ext cx="6200418" cy="297299"/>
          </a:xfrm>
          <a:prstGeom prst="rect">
            <a:avLst/>
          </a:prstGeom>
          <a:noFill/>
          <a:ln/>
        </p:spPr>
        <p:txBody>
          <a:bodyPr wrap="none" lIns="0" tIns="0" rIns="0" bIns="0" rtlCol="0" anchor="t"/>
          <a:lstStyle/>
          <a:p>
            <a:pPr algn="l"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Applies conditional logic for classification and categorization.</a:t>
            </a:r>
            <a:endParaRPr lang="en-US" sz="1450" dirty="0"/>
          </a:p>
        </p:txBody>
      </p:sp>
      <p:sp>
        <p:nvSpPr>
          <p:cNvPr id="20" name="Text 14"/>
          <p:cNvSpPr/>
          <p:nvPr/>
        </p:nvSpPr>
        <p:spPr>
          <a:xfrm>
            <a:off x="929164" y="5830967"/>
            <a:ext cx="13050798" cy="297299"/>
          </a:xfrm>
          <a:prstGeom prst="rect">
            <a:avLst/>
          </a:prstGeom>
          <a:noFill/>
          <a:ln/>
        </p:spPr>
        <p:txBody>
          <a:bodyPr wrap="none" lIns="0" tIns="0" rIns="0" bIns="0" rtlCol="0" anchor="t"/>
          <a:lstStyle/>
          <a:p>
            <a:pPr algn="l"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Example: Formatting Dates for Reporting</a:t>
            </a:r>
            <a:endParaRPr lang="en-US" sz="1450" dirty="0"/>
          </a:p>
        </p:txBody>
      </p:sp>
      <p:sp>
        <p:nvSpPr>
          <p:cNvPr id="21" name="Shape 15"/>
          <p:cNvSpPr/>
          <p:nvPr/>
        </p:nvSpPr>
        <p:spPr>
          <a:xfrm>
            <a:off x="929164" y="6337340"/>
            <a:ext cx="13050798" cy="1170503"/>
          </a:xfrm>
          <a:prstGeom prst="roundRect">
            <a:avLst>
              <a:gd name="adj" fmla="val 2382"/>
            </a:avLst>
          </a:prstGeom>
          <a:solidFill>
            <a:srgbClr val="F2F2F2"/>
          </a:solidFill>
          <a:ln/>
        </p:spPr>
      </p:sp>
      <p:sp>
        <p:nvSpPr>
          <p:cNvPr id="22" name="Shape 16"/>
          <p:cNvSpPr/>
          <p:nvPr/>
        </p:nvSpPr>
        <p:spPr>
          <a:xfrm>
            <a:off x="919877" y="6337340"/>
            <a:ext cx="13069372" cy="1170503"/>
          </a:xfrm>
          <a:prstGeom prst="roundRect">
            <a:avLst>
              <a:gd name="adj" fmla="val 2382"/>
            </a:avLst>
          </a:prstGeom>
          <a:solidFill>
            <a:srgbClr val="F2F2F2"/>
          </a:solidFill>
          <a:ln/>
        </p:spPr>
      </p:sp>
      <p:sp>
        <p:nvSpPr>
          <p:cNvPr id="23" name="Text 17"/>
          <p:cNvSpPr/>
          <p:nvPr/>
        </p:nvSpPr>
        <p:spPr>
          <a:xfrm>
            <a:off x="1105614" y="6476643"/>
            <a:ext cx="12697897" cy="891897"/>
          </a:xfrm>
          <a:prstGeom prst="rect">
            <a:avLst/>
          </a:prstGeom>
          <a:noFill/>
          <a:ln/>
        </p:spPr>
        <p:txBody>
          <a:bodyPr wrap="square" lIns="0" tIns="0" rIns="0" bIns="0" rtlCol="0" anchor="t"/>
          <a:lstStyle/>
          <a:p>
            <a:pPr algn="l" indent="0" marL="0">
              <a:lnSpc>
                <a:spcPts val="2300"/>
              </a:lnSpc>
              <a:buNone/>
            </a:pPr>
            <a:r>
              <a:rPr lang="en-US" sz="1450" dirty="0">
                <a:solidFill>
                  <a:srgbClr val="504C49"/>
                </a:solidFill>
                <a:highlight>
                  <a:srgbClr val="F2F2F2"/>
                </a:highlight>
                <a:latin typeface="Consolas" pitchFamily="34" charset="0"/>
                <a:ea typeface="Consolas" pitchFamily="34" charset="-122"/>
                <a:cs typeface="Consolas" pitchFamily="34" charset="-120"/>
              </a:rPr>
              <a:t>SELECT category_name, DATE_FORMAT(created_date, '%M %d, %Y') AS formatted_dateFROM Categories;</a:t>
            </a:r>
            <a:endParaRPr lang="en-US" sz="1450" dirty="0"/>
          </a:p>
        </p:txBody>
      </p:sp>
      <p:sp>
        <p:nvSpPr>
          <p:cNvPr id="24" name="Shape 18"/>
          <p:cNvSpPr/>
          <p:nvPr/>
        </p:nvSpPr>
        <p:spPr>
          <a:xfrm>
            <a:off x="650438" y="5621893"/>
            <a:ext cx="22860" cy="2095024"/>
          </a:xfrm>
          <a:prstGeom prst="rect">
            <a:avLst/>
          </a:prstGeom>
          <a:solidFill>
            <a:srgbClr val="3E2513"/>
          </a:solidFill>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7210" y="422077"/>
            <a:ext cx="9874091" cy="479822"/>
          </a:xfrm>
          <a:prstGeom prst="rect">
            <a:avLst/>
          </a:prstGeom>
          <a:noFill/>
          <a:ln/>
        </p:spPr>
        <p:txBody>
          <a:bodyPr wrap="none" lIns="0" tIns="0" rIns="0" bIns="0" rtlCol="0" anchor="t"/>
          <a:lstStyle/>
          <a:p>
            <a:pPr algn="l" indent="0" marL="0">
              <a:lnSpc>
                <a:spcPts val="3750"/>
              </a:lnSpc>
              <a:buNone/>
            </a:pPr>
            <a:r>
              <a:rPr lang="en-US" sz="3000" dirty="0">
                <a:solidFill>
                  <a:srgbClr val="201B18"/>
                </a:solidFill>
                <a:latin typeface="Platypi Medium" pitchFamily="34" charset="0"/>
                <a:ea typeface="Platypi Medium" pitchFamily="34" charset="-122"/>
                <a:cs typeface="Platypi Medium" pitchFamily="34" charset="-120"/>
              </a:rPr>
              <a:t>Extending Capability: User-Defined Functions (UDFs)</a:t>
            </a:r>
            <a:endParaRPr lang="en-US" sz="3000" dirty="0"/>
          </a:p>
        </p:txBody>
      </p:sp>
      <p:sp>
        <p:nvSpPr>
          <p:cNvPr id="3" name="Text 1"/>
          <p:cNvSpPr/>
          <p:nvPr/>
        </p:nvSpPr>
        <p:spPr>
          <a:xfrm>
            <a:off x="537210" y="1208842"/>
            <a:ext cx="13555980" cy="245507"/>
          </a:xfrm>
          <a:prstGeom prst="rect">
            <a:avLst/>
          </a:prstGeom>
          <a:noFill/>
          <a:ln/>
        </p:spPr>
        <p:txBody>
          <a:bodyPr wrap="none" lIns="0" tIns="0" rIns="0" bIns="0" rtlCol="0" anchor="t"/>
          <a:lstStyle/>
          <a:p>
            <a:pPr algn="l" indent="0" marL="0">
              <a:lnSpc>
                <a:spcPts val="1900"/>
              </a:lnSpc>
              <a:buNone/>
            </a:pPr>
            <a:r>
              <a:rPr lang="en-US" sz="1200" dirty="0">
                <a:solidFill>
                  <a:srgbClr val="504C49"/>
                </a:solidFill>
                <a:latin typeface="Source Serif 4" pitchFamily="34" charset="0"/>
                <a:ea typeface="Source Serif 4" pitchFamily="34" charset="-122"/>
                <a:cs typeface="Source Serif 4" pitchFamily="34" charset="-120"/>
              </a:rPr>
              <a:t>UDFs are custom SQL blocks that encapsulate business-specific logic, dramatically improving modularity, reusability, and maintainability across product and sales tables.</a:t>
            </a:r>
            <a:endParaRPr lang="en-US" sz="1200" dirty="0"/>
          </a:p>
        </p:txBody>
      </p:sp>
      <p:sp>
        <p:nvSpPr>
          <p:cNvPr id="4" name="Text 2"/>
          <p:cNvSpPr/>
          <p:nvPr/>
        </p:nvSpPr>
        <p:spPr>
          <a:xfrm>
            <a:off x="537210" y="1780461"/>
            <a:ext cx="4049316" cy="239911"/>
          </a:xfrm>
          <a:prstGeom prst="rect">
            <a:avLst/>
          </a:prstGeom>
          <a:noFill/>
          <a:ln/>
        </p:spPr>
        <p:txBody>
          <a:bodyPr wrap="none" lIns="0" tIns="0" rIns="0" bIns="0" rtlCol="0" anchor="t"/>
          <a:lstStyle/>
          <a:p>
            <a:pPr algn="l" indent="0" marL="0">
              <a:lnSpc>
                <a:spcPts val="1850"/>
              </a:lnSpc>
              <a:buNone/>
            </a:pPr>
            <a:r>
              <a:rPr lang="en-US" sz="1500" dirty="0">
                <a:solidFill>
                  <a:srgbClr val="201B18"/>
                </a:solidFill>
                <a:latin typeface="Platypi Medium" pitchFamily="34" charset="0"/>
                <a:ea typeface="Platypi Medium" pitchFamily="34" charset="-122"/>
                <a:cs typeface="Platypi Medium" pitchFamily="34" charset="-120"/>
              </a:rPr>
              <a:t>SQL Example: Calculating Discounted Price</a:t>
            </a:r>
            <a:endParaRPr lang="en-US" sz="1500" dirty="0"/>
          </a:p>
        </p:txBody>
      </p:sp>
      <p:sp>
        <p:nvSpPr>
          <p:cNvPr id="5" name="Shape 3"/>
          <p:cNvSpPr/>
          <p:nvPr/>
        </p:nvSpPr>
        <p:spPr>
          <a:xfrm>
            <a:off x="537210" y="2193012"/>
            <a:ext cx="7983736" cy="1457801"/>
          </a:xfrm>
          <a:prstGeom prst="roundRect">
            <a:avLst>
              <a:gd name="adj" fmla="val 1580"/>
            </a:avLst>
          </a:prstGeom>
          <a:solidFill>
            <a:srgbClr val="F2F2F2"/>
          </a:solidFill>
          <a:ln/>
        </p:spPr>
      </p:sp>
      <p:sp>
        <p:nvSpPr>
          <p:cNvPr id="6" name="Shape 4"/>
          <p:cNvSpPr/>
          <p:nvPr/>
        </p:nvSpPr>
        <p:spPr>
          <a:xfrm>
            <a:off x="529590" y="2193012"/>
            <a:ext cx="7998976" cy="1457801"/>
          </a:xfrm>
          <a:prstGeom prst="roundRect">
            <a:avLst>
              <a:gd name="adj" fmla="val 1580"/>
            </a:avLst>
          </a:prstGeom>
          <a:solidFill>
            <a:srgbClr val="F2F2F2"/>
          </a:solidFill>
          <a:ln/>
        </p:spPr>
      </p:sp>
      <p:sp>
        <p:nvSpPr>
          <p:cNvPr id="7" name="Text 5"/>
          <p:cNvSpPr/>
          <p:nvPr/>
        </p:nvSpPr>
        <p:spPr>
          <a:xfrm>
            <a:off x="683062" y="2308146"/>
            <a:ext cx="7692033" cy="1227534"/>
          </a:xfrm>
          <a:prstGeom prst="rect">
            <a:avLst/>
          </a:prstGeom>
          <a:noFill/>
          <a:ln/>
        </p:spPr>
        <p:txBody>
          <a:bodyPr wrap="square" lIns="0" tIns="0" rIns="0" bIns="0" rtlCol="0" anchor="t"/>
          <a:lstStyle/>
          <a:p>
            <a:pPr algn="l" indent="0" marL="0">
              <a:lnSpc>
                <a:spcPts val="1900"/>
              </a:lnSpc>
              <a:buNone/>
            </a:pPr>
            <a:r>
              <a:rPr lang="en-US" sz="1200" dirty="0">
                <a:solidFill>
                  <a:srgbClr val="504C49"/>
                </a:solidFill>
                <a:highlight>
                  <a:srgbClr val="F2F2F2"/>
                </a:highlight>
                <a:latin typeface="Consolas" pitchFamily="34" charset="0"/>
                <a:ea typeface="Consolas" pitchFamily="34" charset="-122"/>
                <a:cs typeface="Consolas" pitchFamily="34" charset="-120"/>
              </a:rPr>
              <a:t>CREATE FUNCTION GetDiscountedPrice(price DECIMAL(10,2), discount DECIMAL(5,2))  RETURNS DECIMAL(10,2)  BEGIN    RETURN price * (1 - discount / 100);  END;</a:t>
            </a:r>
            <a:endParaRPr lang="en-US" sz="1200" dirty="0"/>
          </a:p>
        </p:txBody>
      </p:sp>
      <p:sp>
        <p:nvSpPr>
          <p:cNvPr id="8" name="Text 6"/>
          <p:cNvSpPr/>
          <p:nvPr/>
        </p:nvSpPr>
        <p:spPr>
          <a:xfrm>
            <a:off x="537210" y="3823454"/>
            <a:ext cx="7983736" cy="491014"/>
          </a:xfrm>
          <a:prstGeom prst="rect">
            <a:avLst/>
          </a:prstGeom>
          <a:noFill/>
          <a:ln/>
        </p:spPr>
        <p:txBody>
          <a:bodyPr wrap="square" lIns="0" tIns="0" rIns="0" bIns="0" rtlCol="0" anchor="t"/>
          <a:lstStyle/>
          <a:p>
            <a:pPr algn="l" indent="0" marL="0">
              <a:lnSpc>
                <a:spcPts val="1900"/>
              </a:lnSpc>
              <a:buNone/>
            </a:pPr>
            <a:r>
              <a:rPr lang="en-US" sz="1200" dirty="0">
                <a:solidFill>
                  <a:srgbClr val="504C49"/>
                </a:solidFill>
                <a:latin typeface="Source Serif 4" pitchFamily="34" charset="0"/>
                <a:ea typeface="Source Serif 4" pitchFamily="34" charset="-122"/>
                <a:cs typeface="Source Serif 4" pitchFamily="34" charset="-120"/>
              </a:rPr>
              <a:t>Once created, this function can be called in any query to consistently calculate pricing based on varying discounts.</a:t>
            </a:r>
            <a:endParaRPr lang="en-US" sz="1200" dirty="0"/>
          </a:p>
        </p:txBody>
      </p:sp>
      <p:pic>
        <p:nvPicPr>
          <p:cNvPr id="9" name="Image 0" descr="preencoded.png">    </p:cNvPr>
          <p:cNvPicPr>
            <a:picLocks noChangeAspect="1"/>
          </p:cNvPicPr>
          <p:nvPr/>
        </p:nvPicPr>
        <p:blipFill>
          <a:blip r:embed="R92bf47769b134d07"/>
          <a:stretch>
            <a:fillRect/>
          </a:stretch>
        </p:blipFill>
        <p:spPr>
          <a:xfrm>
            <a:off x="8903137" y="1799630"/>
            <a:ext cx="5197554" cy="5197554"/>
          </a:xfrm>
          <a:prstGeom prst="rect">
            <a:avLst/>
          </a:prstGeom>
        </p:spPr>
      </p:pic>
      <p:sp>
        <p:nvSpPr>
          <p:cNvPr id="10" name="Text 7"/>
          <p:cNvSpPr/>
          <p:nvPr/>
        </p:nvSpPr>
        <p:spPr>
          <a:xfrm>
            <a:off x="8903137" y="7169825"/>
            <a:ext cx="1918930" cy="239911"/>
          </a:xfrm>
          <a:prstGeom prst="rect">
            <a:avLst/>
          </a:prstGeom>
          <a:noFill/>
          <a:ln/>
        </p:spPr>
        <p:txBody>
          <a:bodyPr wrap="none" lIns="0" tIns="0" rIns="0" bIns="0" rtlCol="0" anchor="t"/>
          <a:lstStyle/>
          <a:p>
            <a:pPr algn="l" indent="0" marL="0">
              <a:lnSpc>
                <a:spcPts val="1850"/>
              </a:lnSpc>
              <a:buNone/>
            </a:pPr>
            <a:r>
              <a:rPr lang="en-US" sz="1500" dirty="0">
                <a:solidFill>
                  <a:srgbClr val="201B18"/>
                </a:solidFill>
                <a:latin typeface="Platypi Medium" pitchFamily="34" charset="0"/>
                <a:ea typeface="Platypi Medium" pitchFamily="34" charset="-122"/>
                <a:cs typeface="Platypi Medium" pitchFamily="34" charset="-120"/>
              </a:rPr>
              <a:t>Benefits</a:t>
            </a:r>
            <a:endParaRPr lang="en-US" sz="1500" dirty="0"/>
          </a:p>
        </p:txBody>
      </p:sp>
      <p:sp>
        <p:nvSpPr>
          <p:cNvPr id="11" name="Text 8"/>
          <p:cNvSpPr/>
          <p:nvPr/>
        </p:nvSpPr>
        <p:spPr>
          <a:xfrm>
            <a:off x="8903137" y="7563207"/>
            <a:ext cx="5197554" cy="245507"/>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504C49"/>
                </a:solidFill>
                <a:latin typeface="Source Serif 4" pitchFamily="34" charset="0"/>
                <a:ea typeface="Source Serif 4" pitchFamily="34" charset="-122"/>
                <a:cs typeface="Source Serif 4" pitchFamily="34" charset="-120"/>
              </a:rPr>
              <a:t>Centralized logic for complex formulas.</a:t>
            </a:r>
            <a:endParaRPr lang="en-US" sz="1200" dirty="0"/>
          </a:p>
        </p:txBody>
      </p:sp>
      <p:sp>
        <p:nvSpPr>
          <p:cNvPr id="12" name="Text 9"/>
          <p:cNvSpPr/>
          <p:nvPr/>
        </p:nvSpPr>
        <p:spPr>
          <a:xfrm>
            <a:off x="8903137" y="7862411"/>
            <a:ext cx="5197554" cy="245507"/>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504C49"/>
                </a:solidFill>
                <a:latin typeface="Source Serif 4" pitchFamily="34" charset="0"/>
                <a:ea typeface="Source Serif 4" pitchFamily="34" charset="-122"/>
                <a:cs typeface="Source Serif 4" pitchFamily="34" charset="-120"/>
              </a:rPr>
              <a:t>Reduced redundancy in large query sets.</a:t>
            </a:r>
            <a:endParaRPr lang="en-US" sz="1200" dirty="0"/>
          </a:p>
        </p:txBody>
      </p:sp>
      <p:sp>
        <p:nvSpPr>
          <p:cNvPr id="13" name="Text 10"/>
          <p:cNvSpPr/>
          <p:nvPr/>
        </p:nvSpPr>
        <p:spPr>
          <a:xfrm>
            <a:off x="8903137" y="8161615"/>
            <a:ext cx="5197554" cy="245507"/>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504C49"/>
                </a:solidFill>
                <a:latin typeface="Source Serif 4" pitchFamily="34" charset="0"/>
                <a:ea typeface="Source Serif 4" pitchFamily="34" charset="-122"/>
                <a:cs typeface="Source Serif 4" pitchFamily="34" charset="-120"/>
              </a:rPr>
              <a:t>Faster adaptation to changing business rules.</a:t>
            </a:r>
            <a:endParaRPr lang="en-US"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36320"/>
            <a:ext cx="9089231" cy="708779"/>
          </a:xfrm>
          <a:prstGeom prst="rect">
            <a:avLst/>
          </a:prstGeom>
          <a:noFill/>
          <a:ln/>
        </p:spPr>
        <p:txBody>
          <a:bodyPr wrap="non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Generating Business Intelligence</a:t>
            </a:r>
            <a:endParaRPr lang="en-US" sz="4450" dirty="0"/>
          </a:p>
        </p:txBody>
      </p:sp>
      <p:sp>
        <p:nvSpPr>
          <p:cNvPr id="3" name="Text 1"/>
          <p:cNvSpPr/>
          <p:nvPr/>
        </p:nvSpPr>
        <p:spPr>
          <a:xfrm>
            <a:off x="793790" y="2085261"/>
            <a:ext cx="5553908" cy="425291"/>
          </a:xfrm>
          <a:prstGeom prst="rect">
            <a:avLst/>
          </a:prstGeom>
          <a:noFill/>
          <a:ln/>
        </p:spPr>
        <p:txBody>
          <a:bodyPr wrap="none" lIns="0" tIns="0" rIns="0" bIns="0" rtlCol="0" anchor="t"/>
          <a:lstStyle/>
          <a:p>
            <a:pPr algn="l" indent="0" marL="0">
              <a:lnSpc>
                <a:spcPts val="3300"/>
              </a:lnSpc>
              <a:buNone/>
            </a:pPr>
            <a:r>
              <a:rPr lang="en-US" sz="2650" dirty="0">
                <a:solidFill>
                  <a:srgbClr val="201B18"/>
                </a:solidFill>
                <a:latin typeface="Platypi Medium" pitchFamily="34" charset="0"/>
                <a:ea typeface="Platypi Medium" pitchFamily="34" charset="-122"/>
                <a:cs typeface="Platypi Medium" pitchFamily="34" charset="-120"/>
              </a:rPr>
              <a:t>Analytical and Reporting Queries</a:t>
            </a:r>
            <a:endParaRPr lang="en-US" sz="2650" dirty="0"/>
          </a:p>
        </p:txBody>
      </p:sp>
      <p:sp>
        <p:nvSpPr>
          <p:cNvPr id="4" name="Text 2"/>
          <p:cNvSpPr/>
          <p:nvPr/>
        </p:nvSpPr>
        <p:spPr>
          <a:xfrm>
            <a:off x="793790" y="285071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The combination of Joins, Aggregates, and UDFs enables the calculation of key metrics essential for performance tracking and trend evaluation.</a:t>
            </a:r>
            <a:endParaRPr lang="en-US" sz="1750" dirty="0"/>
          </a:p>
        </p:txBody>
      </p:sp>
      <p:sp>
        <p:nvSpPr>
          <p:cNvPr id="5" name="Shape 3"/>
          <p:cNvSpPr/>
          <p:nvPr/>
        </p:nvSpPr>
        <p:spPr>
          <a:xfrm>
            <a:off x="793790" y="4171831"/>
            <a:ext cx="4196358" cy="2403396"/>
          </a:xfrm>
          <a:prstGeom prst="roundRect">
            <a:avLst>
              <a:gd name="adj" fmla="val 6087"/>
            </a:avLst>
          </a:prstGeom>
          <a:solidFill>
            <a:srgbClr val="FFFFFF"/>
          </a:solidFill>
          <a:ln/>
        </p:spPr>
      </p:sp>
      <p:sp>
        <p:nvSpPr>
          <p:cNvPr id="6" name="Shape 4"/>
          <p:cNvSpPr/>
          <p:nvPr/>
        </p:nvSpPr>
        <p:spPr>
          <a:xfrm>
            <a:off x="793790" y="4141351"/>
            <a:ext cx="4196358" cy="121920"/>
          </a:xfrm>
          <a:prstGeom prst="roundRect">
            <a:avLst>
              <a:gd name="adj" fmla="val 27907"/>
            </a:avLst>
          </a:prstGeom>
          <a:solidFill>
            <a:srgbClr val="3E2513"/>
          </a:solidFill>
          <a:ln/>
        </p:spPr>
      </p:sp>
      <p:sp>
        <p:nvSpPr>
          <p:cNvPr id="7" name="Shape 5"/>
          <p:cNvSpPr/>
          <p:nvPr/>
        </p:nvSpPr>
        <p:spPr>
          <a:xfrm>
            <a:off x="2551688" y="3831669"/>
            <a:ext cx="680442" cy="680442"/>
          </a:xfrm>
          <a:prstGeom prst="roundRect">
            <a:avLst>
              <a:gd name="adj" fmla="val 134383"/>
            </a:avLst>
          </a:prstGeom>
          <a:solidFill>
            <a:srgbClr val="3E2513"/>
          </a:solidFill>
          <a:ln/>
        </p:spPr>
      </p:sp>
      <p:pic>
        <p:nvPicPr>
          <p:cNvPr id="8" name="Image 0" descr="preencoded.png">    </p:cNvPr>
          <p:cNvPicPr>
            <a:picLocks noChangeAspect="1"/>
          </p:cNvPicPr>
          <p:nvPr/>
        </p:nvPicPr>
        <p:blipFill>
          <a:blip r:embed="R31ebd443bbce4016"/>
          <a:stretch>
            <a:fillRect/>
          </a:stretch>
        </p:blipFill>
        <p:spPr>
          <a:xfrm>
            <a:off x="2755761" y="4001810"/>
            <a:ext cx="272177" cy="340162"/>
          </a:xfrm>
          <a:prstGeom prst="rect">
            <a:avLst/>
          </a:prstGeom>
        </p:spPr>
      </p:pic>
      <p:sp>
        <p:nvSpPr>
          <p:cNvPr id="9" name="Text 6"/>
          <p:cNvSpPr/>
          <p:nvPr/>
        </p:nvSpPr>
        <p:spPr>
          <a:xfrm>
            <a:off x="1051084" y="4738807"/>
            <a:ext cx="3118842"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Profit Margin Analysis</a:t>
            </a:r>
            <a:endParaRPr lang="en-US" sz="2200" dirty="0"/>
          </a:p>
        </p:txBody>
      </p:sp>
      <p:sp>
        <p:nvSpPr>
          <p:cNvPr id="10" name="Text 7"/>
          <p:cNvSpPr/>
          <p:nvPr/>
        </p:nvSpPr>
        <p:spPr>
          <a:xfrm>
            <a:off x="1051084" y="5229225"/>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Calculate margins per product line using UDFs and aggregate costs.</a:t>
            </a:r>
            <a:endParaRPr lang="en-US" sz="1750" dirty="0"/>
          </a:p>
        </p:txBody>
      </p:sp>
      <p:sp>
        <p:nvSpPr>
          <p:cNvPr id="11" name="Shape 8"/>
          <p:cNvSpPr/>
          <p:nvPr/>
        </p:nvSpPr>
        <p:spPr>
          <a:xfrm>
            <a:off x="5216962" y="4171831"/>
            <a:ext cx="4196358" cy="2403396"/>
          </a:xfrm>
          <a:prstGeom prst="roundRect">
            <a:avLst>
              <a:gd name="adj" fmla="val 6087"/>
            </a:avLst>
          </a:prstGeom>
          <a:solidFill>
            <a:srgbClr val="FFFFFF"/>
          </a:solidFill>
          <a:ln/>
        </p:spPr>
      </p:sp>
      <p:sp>
        <p:nvSpPr>
          <p:cNvPr id="12" name="Shape 9"/>
          <p:cNvSpPr/>
          <p:nvPr/>
        </p:nvSpPr>
        <p:spPr>
          <a:xfrm>
            <a:off x="5216962" y="4141351"/>
            <a:ext cx="4196358" cy="121920"/>
          </a:xfrm>
          <a:prstGeom prst="roundRect">
            <a:avLst>
              <a:gd name="adj" fmla="val 27907"/>
            </a:avLst>
          </a:prstGeom>
          <a:solidFill>
            <a:srgbClr val="3E2513"/>
          </a:solidFill>
          <a:ln/>
        </p:spPr>
      </p:sp>
      <p:sp>
        <p:nvSpPr>
          <p:cNvPr id="13" name="Shape 10"/>
          <p:cNvSpPr/>
          <p:nvPr/>
        </p:nvSpPr>
        <p:spPr>
          <a:xfrm>
            <a:off x="6974860" y="3831669"/>
            <a:ext cx="680442" cy="680442"/>
          </a:xfrm>
          <a:prstGeom prst="roundRect">
            <a:avLst>
              <a:gd name="adj" fmla="val 134383"/>
            </a:avLst>
          </a:prstGeom>
          <a:solidFill>
            <a:srgbClr val="3E2513"/>
          </a:solidFill>
          <a:ln/>
        </p:spPr>
      </p:sp>
      <p:pic>
        <p:nvPicPr>
          <p:cNvPr id="14" name="Image 1" descr="preencoded.png">    </p:cNvPr>
          <p:cNvPicPr>
            <a:picLocks noChangeAspect="1"/>
          </p:cNvPicPr>
          <p:nvPr/>
        </p:nvPicPr>
        <p:blipFill>
          <a:blip r:embed="Rd312e66537a7473b"/>
          <a:stretch>
            <a:fillRect/>
          </a:stretch>
        </p:blipFill>
        <p:spPr>
          <a:xfrm>
            <a:off x="7178933" y="4001810"/>
            <a:ext cx="272177" cy="340162"/>
          </a:xfrm>
          <a:prstGeom prst="rect">
            <a:avLst/>
          </a:prstGeom>
        </p:spPr>
      </p:pic>
      <p:sp>
        <p:nvSpPr>
          <p:cNvPr id="15" name="Text 11"/>
          <p:cNvSpPr/>
          <p:nvPr/>
        </p:nvSpPr>
        <p:spPr>
          <a:xfrm>
            <a:off x="5474256" y="4738807"/>
            <a:ext cx="2857857"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Total Orders Volume</a:t>
            </a:r>
            <a:endParaRPr lang="en-US" sz="2200" dirty="0"/>
          </a:p>
        </p:txBody>
      </p:sp>
      <p:sp>
        <p:nvSpPr>
          <p:cNvPr id="16" name="Text 12"/>
          <p:cNvSpPr/>
          <p:nvPr/>
        </p:nvSpPr>
        <p:spPr>
          <a:xfrm>
            <a:off x="5474256" y="5229225"/>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Summarize transactional data to track daily, weekly, or monthly sales volume.</a:t>
            </a:r>
            <a:endParaRPr lang="en-US" sz="1750" dirty="0"/>
          </a:p>
        </p:txBody>
      </p:sp>
      <p:sp>
        <p:nvSpPr>
          <p:cNvPr id="17" name="Shape 13"/>
          <p:cNvSpPr/>
          <p:nvPr/>
        </p:nvSpPr>
        <p:spPr>
          <a:xfrm>
            <a:off x="9640133" y="4171831"/>
            <a:ext cx="4196358" cy="2403396"/>
          </a:xfrm>
          <a:prstGeom prst="roundRect">
            <a:avLst>
              <a:gd name="adj" fmla="val 6087"/>
            </a:avLst>
          </a:prstGeom>
          <a:solidFill>
            <a:srgbClr val="FFFFFF"/>
          </a:solidFill>
          <a:ln/>
        </p:spPr>
      </p:sp>
      <p:sp>
        <p:nvSpPr>
          <p:cNvPr id="18" name="Shape 14"/>
          <p:cNvSpPr/>
          <p:nvPr/>
        </p:nvSpPr>
        <p:spPr>
          <a:xfrm>
            <a:off x="9640133" y="4141351"/>
            <a:ext cx="4196358" cy="121920"/>
          </a:xfrm>
          <a:prstGeom prst="roundRect">
            <a:avLst>
              <a:gd name="adj" fmla="val 27907"/>
            </a:avLst>
          </a:prstGeom>
          <a:solidFill>
            <a:srgbClr val="3E2513"/>
          </a:solidFill>
          <a:ln/>
        </p:spPr>
      </p:sp>
      <p:sp>
        <p:nvSpPr>
          <p:cNvPr id="19" name="Shape 15"/>
          <p:cNvSpPr/>
          <p:nvPr/>
        </p:nvSpPr>
        <p:spPr>
          <a:xfrm>
            <a:off x="11398032" y="3831669"/>
            <a:ext cx="680442" cy="680442"/>
          </a:xfrm>
          <a:prstGeom prst="roundRect">
            <a:avLst>
              <a:gd name="adj" fmla="val 134383"/>
            </a:avLst>
          </a:prstGeom>
          <a:solidFill>
            <a:srgbClr val="3E2513"/>
          </a:solidFill>
          <a:ln/>
        </p:spPr>
      </p:sp>
      <p:pic>
        <p:nvPicPr>
          <p:cNvPr id="20" name="Image 2" descr="preencoded.png">    </p:cNvPr>
          <p:cNvPicPr>
            <a:picLocks noChangeAspect="1"/>
          </p:cNvPicPr>
          <p:nvPr/>
        </p:nvPicPr>
        <p:blipFill>
          <a:blip r:embed="Rc1d295196f2a4e27"/>
          <a:stretch>
            <a:fillRect/>
          </a:stretch>
        </p:blipFill>
        <p:spPr>
          <a:xfrm>
            <a:off x="11602105" y="4001810"/>
            <a:ext cx="272177" cy="340162"/>
          </a:xfrm>
          <a:prstGeom prst="rect">
            <a:avLst/>
          </a:prstGeom>
        </p:spPr>
      </p:pic>
      <p:sp>
        <p:nvSpPr>
          <p:cNvPr id="21" name="Text 16"/>
          <p:cNvSpPr/>
          <p:nvPr/>
        </p:nvSpPr>
        <p:spPr>
          <a:xfrm>
            <a:off x="9897427" y="4738807"/>
            <a:ext cx="3414951"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Inventory Aging Reports</a:t>
            </a:r>
            <a:endParaRPr lang="en-US" sz="2200" dirty="0"/>
          </a:p>
        </p:txBody>
      </p:sp>
      <p:sp>
        <p:nvSpPr>
          <p:cNvPr id="22" name="Text 17"/>
          <p:cNvSpPr/>
          <p:nvPr/>
        </p:nvSpPr>
        <p:spPr>
          <a:xfrm>
            <a:off x="9897427" y="5229225"/>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Evaluate how long stock has been held, highlighting potential write-offs or necessary clearance sales.</a:t>
            </a:r>
            <a:endParaRPr lang="en-US" sz="1750" dirty="0"/>
          </a:p>
        </p:txBody>
      </p:sp>
      <p:sp>
        <p:nvSpPr>
          <p:cNvPr id="23" name="Text 18"/>
          <p:cNvSpPr/>
          <p:nvPr/>
        </p:nvSpPr>
        <p:spPr>
          <a:xfrm>
            <a:off x="793790" y="683037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Simple Aggregation Example: SELECT SUM(total_amount) AS total_sales FROM Sales;</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3427" y="765215"/>
            <a:ext cx="6247209" cy="672703"/>
          </a:xfrm>
          <a:prstGeom prst="rect">
            <a:avLst/>
          </a:prstGeom>
          <a:noFill/>
          <a:ln/>
        </p:spPr>
        <p:txBody>
          <a:bodyPr wrap="none" lIns="0" tIns="0" rIns="0" bIns="0" rtlCol="0" anchor="t"/>
          <a:lstStyle/>
          <a:p>
            <a:pPr algn="l" indent="0" marL="0">
              <a:lnSpc>
                <a:spcPts val="5250"/>
              </a:lnSpc>
              <a:buNone/>
            </a:pPr>
            <a:r>
              <a:rPr lang="en-US" sz="4200" dirty="0">
                <a:solidFill>
                  <a:srgbClr val="201B18"/>
                </a:solidFill>
                <a:latin typeface="Platypi Medium" pitchFamily="34" charset="0"/>
                <a:ea typeface="Platypi Medium" pitchFamily="34" charset="-122"/>
                <a:cs typeface="Platypi Medium" pitchFamily="34" charset="-120"/>
              </a:rPr>
              <a:t>Ensuring Data Integrity</a:t>
            </a:r>
            <a:endParaRPr lang="en-US" sz="4200" dirty="0"/>
          </a:p>
        </p:txBody>
      </p:sp>
      <p:sp>
        <p:nvSpPr>
          <p:cNvPr id="3" name="Text 1"/>
          <p:cNvSpPr/>
          <p:nvPr/>
        </p:nvSpPr>
        <p:spPr>
          <a:xfrm>
            <a:off x="753427" y="1760815"/>
            <a:ext cx="4852392" cy="403622"/>
          </a:xfrm>
          <a:prstGeom prst="rect">
            <a:avLst/>
          </a:prstGeom>
          <a:noFill/>
          <a:ln/>
        </p:spPr>
        <p:txBody>
          <a:bodyPr wrap="none" lIns="0" tIns="0" rIns="0" bIns="0" rtlCol="0" anchor="t"/>
          <a:lstStyle/>
          <a:p>
            <a:pPr algn="l" indent="0" marL="0">
              <a:lnSpc>
                <a:spcPts val="3150"/>
              </a:lnSpc>
              <a:buNone/>
            </a:pPr>
            <a:r>
              <a:rPr lang="en-US" sz="2500" dirty="0">
                <a:solidFill>
                  <a:srgbClr val="201B18"/>
                </a:solidFill>
                <a:latin typeface="Platypi Medium" pitchFamily="34" charset="0"/>
                <a:ea typeface="Platypi Medium" pitchFamily="34" charset="-122"/>
                <a:cs typeface="Platypi Medium" pitchFamily="34" charset="-120"/>
              </a:rPr>
              <a:t>Data Validation via Subqueries</a:t>
            </a:r>
            <a:endParaRPr lang="en-US" sz="2500" dirty="0"/>
          </a:p>
        </p:txBody>
      </p:sp>
      <p:sp>
        <p:nvSpPr>
          <p:cNvPr id="4" name="Text 2"/>
          <p:cNvSpPr/>
          <p:nvPr/>
        </p:nvSpPr>
        <p:spPr>
          <a:xfrm>
            <a:off x="753427" y="2487335"/>
            <a:ext cx="13123545" cy="688658"/>
          </a:xfrm>
          <a:prstGeom prst="rect">
            <a:avLst/>
          </a:prstGeom>
          <a:noFill/>
          <a:ln/>
        </p:spPr>
        <p:txBody>
          <a:bodyPr wrap="square" lIns="0" tIns="0" rIns="0" bIns="0" rtlCol="0" anchor="t"/>
          <a:lstStyle/>
          <a:p>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We use subqueries to perform critical dependency checks, ensuring data consistency and preventing orphan or invalid entries in our linked tables.</a:t>
            </a:r>
            <a:endParaRPr lang="en-US" sz="1650" dirty="0"/>
          </a:p>
        </p:txBody>
      </p:sp>
      <p:sp>
        <p:nvSpPr>
          <p:cNvPr id="5" name="Text 3"/>
          <p:cNvSpPr/>
          <p:nvPr/>
        </p:nvSpPr>
        <p:spPr>
          <a:xfrm>
            <a:off x="1076325" y="3660338"/>
            <a:ext cx="12800648" cy="344329"/>
          </a:xfrm>
          <a:prstGeom prst="rect">
            <a:avLst/>
          </a:prstGeom>
          <a:noFill/>
          <a:ln/>
        </p:spPr>
        <p:txBody>
          <a:bodyPr wrap="none" lIns="0" tIns="0" rIns="0" bIns="0" rtlCol="0" anchor="t"/>
          <a:lstStyle/>
          <a:p>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Example: Identifying Products Missing from Inventory</a:t>
            </a:r>
            <a:endParaRPr lang="en-US" sz="1650" dirty="0"/>
          </a:p>
        </p:txBody>
      </p:sp>
      <p:sp>
        <p:nvSpPr>
          <p:cNvPr id="6" name="Shape 4"/>
          <p:cNvSpPr/>
          <p:nvPr/>
        </p:nvSpPr>
        <p:spPr>
          <a:xfrm>
            <a:off x="1076325" y="4246840"/>
            <a:ext cx="12800648" cy="2388870"/>
          </a:xfrm>
          <a:prstGeom prst="roundRect">
            <a:avLst>
              <a:gd name="adj" fmla="val 1352"/>
            </a:avLst>
          </a:prstGeom>
          <a:solidFill>
            <a:srgbClr val="F2F2F2"/>
          </a:solidFill>
          <a:ln/>
        </p:spPr>
      </p:sp>
      <p:sp>
        <p:nvSpPr>
          <p:cNvPr id="7" name="Shape 5"/>
          <p:cNvSpPr/>
          <p:nvPr/>
        </p:nvSpPr>
        <p:spPr>
          <a:xfrm>
            <a:off x="1065609" y="4246840"/>
            <a:ext cx="12822079" cy="2388870"/>
          </a:xfrm>
          <a:prstGeom prst="roundRect">
            <a:avLst>
              <a:gd name="adj" fmla="val 1352"/>
            </a:avLst>
          </a:prstGeom>
          <a:solidFill>
            <a:srgbClr val="F2F2F2"/>
          </a:solidFill>
          <a:ln/>
        </p:spPr>
      </p:sp>
      <p:sp>
        <p:nvSpPr>
          <p:cNvPr id="8" name="Text 6"/>
          <p:cNvSpPr/>
          <p:nvPr/>
        </p:nvSpPr>
        <p:spPr>
          <a:xfrm>
            <a:off x="1280874" y="4408289"/>
            <a:ext cx="12391549" cy="2065973"/>
          </a:xfrm>
          <a:prstGeom prst="rect">
            <a:avLst/>
          </a:prstGeom>
          <a:noFill/>
          <a:ln/>
        </p:spPr>
        <p:txBody>
          <a:bodyPr wrap="square" lIns="0" tIns="0" rIns="0" bIns="0" rtlCol="0" anchor="t"/>
          <a:lstStyle/>
          <a:p>
            <a:pPr algn="l" indent="0" marL="0">
              <a:lnSpc>
                <a:spcPts val="2700"/>
              </a:lnSpc>
              <a:buNone/>
            </a:pPr>
            <a:r>
              <a:rPr lang="en-US" sz="1650" dirty="0">
                <a:solidFill>
                  <a:srgbClr val="504C49"/>
                </a:solidFill>
                <a:highlight>
                  <a:srgbClr val="F2F2F2"/>
                </a:highlight>
                <a:latin typeface="Consolas" pitchFamily="34" charset="0"/>
                <a:ea typeface="Consolas" pitchFamily="34" charset="-122"/>
                <a:cs typeface="Consolas" pitchFamily="34" charset="-120"/>
              </a:rPr>
              <a:t>SELECT product_nameFROM ProductsWHERE NOT EXISTS (  SELECT 1 FROM Inventory i  WHERE i.product_id = Products.product_id);</a:t>
            </a:r>
            <a:endParaRPr lang="en-US" sz="1650" dirty="0"/>
          </a:p>
        </p:txBody>
      </p:sp>
      <p:sp>
        <p:nvSpPr>
          <p:cNvPr id="9" name="Shape 7"/>
          <p:cNvSpPr/>
          <p:nvPr/>
        </p:nvSpPr>
        <p:spPr>
          <a:xfrm>
            <a:off x="753427" y="3418165"/>
            <a:ext cx="30480" cy="3459718"/>
          </a:xfrm>
          <a:prstGeom prst="rect">
            <a:avLst/>
          </a:prstGeom>
          <a:solidFill>
            <a:srgbClr val="3E2513"/>
          </a:solidFill>
          <a:ln/>
        </p:spPr>
      </p:sp>
      <p:sp>
        <p:nvSpPr>
          <p:cNvPr id="10" name="Text 8"/>
          <p:cNvSpPr/>
          <p:nvPr/>
        </p:nvSpPr>
        <p:spPr>
          <a:xfrm>
            <a:off x="753427" y="7120057"/>
            <a:ext cx="13123545" cy="344329"/>
          </a:xfrm>
          <a:prstGeom prst="rect">
            <a:avLst/>
          </a:prstGeom>
          <a:noFill/>
          <a:ln/>
        </p:spPr>
        <p:txBody>
          <a:bodyPr wrap="none" lIns="0" tIns="0" rIns="0" bIns="0" rtlCol="0" anchor="t"/>
          <a:lstStyle/>
          <a:p>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This technique is vital for maintaining a reliable database foundation, flagging records that violate assumed relationships.</a:t>
            </a:r>
            <a:endParaRPr lang="en-US" sz="16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8057" y="657344"/>
            <a:ext cx="8226742" cy="578644"/>
          </a:xfrm>
          <a:prstGeom prst="rect">
            <a:avLst/>
          </a:prstGeom>
          <a:noFill/>
          <a:ln/>
        </p:spPr>
        <p:txBody>
          <a:bodyPr wrap="none" lIns="0" tIns="0" rIns="0" bIns="0" rtlCol="0" anchor="t"/>
          <a:lstStyle/>
          <a:p>
            <a:pPr algn="l" indent="0" marL="0">
              <a:lnSpc>
                <a:spcPts val="4550"/>
              </a:lnSpc>
              <a:buNone/>
            </a:pPr>
            <a:r>
              <a:rPr lang="en-US" sz="3600" dirty="0">
                <a:solidFill>
                  <a:srgbClr val="201B18"/>
                </a:solidFill>
                <a:latin typeface="Platypi Medium" pitchFamily="34" charset="0"/>
                <a:ea typeface="Platypi Medium" pitchFamily="34" charset="-122"/>
                <a:cs typeface="Platypi Medium" pitchFamily="34" charset="-120"/>
              </a:rPr>
              <a:t>Phase 3 Key Outcomes &amp; Next Steps</a:t>
            </a:r>
            <a:endParaRPr lang="en-US" sz="3600" dirty="0"/>
          </a:p>
        </p:txBody>
      </p:sp>
      <p:sp>
        <p:nvSpPr>
          <p:cNvPr id="3" name="Shape 1"/>
          <p:cNvSpPr/>
          <p:nvPr/>
        </p:nvSpPr>
        <p:spPr>
          <a:xfrm>
            <a:off x="648057" y="4091821"/>
            <a:ext cx="13334286" cy="22860"/>
          </a:xfrm>
          <a:prstGeom prst="roundRect">
            <a:avLst>
              <a:gd name="adj" fmla="val 121500"/>
            </a:avLst>
          </a:prstGeom>
          <a:solidFill>
            <a:srgbClr val="D8D4D4"/>
          </a:solidFill>
          <a:ln/>
        </p:spPr>
      </p:sp>
      <p:sp>
        <p:nvSpPr>
          <p:cNvPr id="4" name="Shape 2"/>
          <p:cNvSpPr/>
          <p:nvPr/>
        </p:nvSpPr>
        <p:spPr>
          <a:xfrm>
            <a:off x="648057" y="1606272"/>
            <a:ext cx="6551414" cy="2485549"/>
          </a:xfrm>
          <a:prstGeom prst="roundRect">
            <a:avLst>
              <a:gd name="adj" fmla="val 1117"/>
            </a:avLst>
          </a:prstGeom>
          <a:solidFill>
            <a:srgbClr val="F9F7F7"/>
          </a:solidFill>
          <a:ln/>
        </p:spPr>
      </p:sp>
      <p:sp>
        <p:nvSpPr>
          <p:cNvPr id="5" name="Text 3"/>
          <p:cNvSpPr/>
          <p:nvPr/>
        </p:nvSpPr>
        <p:spPr>
          <a:xfrm>
            <a:off x="2535079" y="1791414"/>
            <a:ext cx="2777371" cy="347186"/>
          </a:xfrm>
          <a:prstGeom prst="rect">
            <a:avLst/>
          </a:prstGeom>
          <a:noFill/>
          <a:ln/>
        </p:spPr>
        <p:txBody>
          <a:bodyPr wrap="none" lIns="0" tIns="0" rIns="0" bIns="0" rtlCol="0" anchor="t"/>
          <a:lstStyle/>
          <a:p>
            <a:pPr algn="ctr"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Integrated Logic</a:t>
            </a:r>
            <a:endParaRPr lang="en-US" sz="2150" dirty="0"/>
          </a:p>
        </p:txBody>
      </p:sp>
      <p:sp>
        <p:nvSpPr>
          <p:cNvPr id="6" name="Text 4"/>
          <p:cNvSpPr/>
          <p:nvPr/>
        </p:nvSpPr>
        <p:spPr>
          <a:xfrm>
            <a:off x="833199" y="2249686"/>
            <a:ext cx="6181130" cy="888682"/>
          </a:xfrm>
          <a:prstGeom prst="rect">
            <a:avLst/>
          </a:prstGeom>
          <a:noFill/>
          <a:ln/>
        </p:spPr>
        <p:txBody>
          <a:bodyPr wrap="square" lIns="0" tIns="0" rIns="0" bIns="0" rtlCol="0" anchor="t"/>
          <a:lstStyle/>
          <a:p>
            <a:pPr algn="ctr"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Successfully integrated complex logic across Suppliers → Sales → Employees tables, demonstrating real-world relationships through multi-level joins.</a:t>
            </a:r>
            <a:endParaRPr lang="en-US" sz="1450" dirty="0"/>
          </a:p>
        </p:txBody>
      </p:sp>
      <p:sp>
        <p:nvSpPr>
          <p:cNvPr id="7" name="Text 5"/>
          <p:cNvSpPr/>
          <p:nvPr/>
        </p:nvSpPr>
        <p:spPr>
          <a:xfrm>
            <a:off x="833199" y="3249454"/>
            <a:ext cx="6181130"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504C49"/>
                </a:solidFill>
                <a:latin typeface="Source Serif 4" pitchFamily="34" charset="0"/>
                <a:ea typeface="Source Serif 4" pitchFamily="34" charset="-122"/>
                <a:cs typeface="Source Serif 4" pitchFamily="34" charset="-120"/>
              </a:rPr>
              <a:t>20+ Advanced SQL constructs implemented.</a:t>
            </a:r>
            <a:endParaRPr lang="en-US" sz="1450" dirty="0"/>
          </a:p>
        </p:txBody>
      </p:sp>
      <p:sp>
        <p:nvSpPr>
          <p:cNvPr id="8" name="Text 6"/>
          <p:cNvSpPr/>
          <p:nvPr/>
        </p:nvSpPr>
        <p:spPr>
          <a:xfrm>
            <a:off x="833199" y="3610451"/>
            <a:ext cx="6181130"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504C49"/>
                </a:solidFill>
                <a:latin typeface="Source Serif 4" pitchFamily="34" charset="0"/>
                <a:ea typeface="Source Serif 4" pitchFamily="34" charset="-122"/>
                <a:cs typeface="Source Serif 4" pitchFamily="34" charset="-120"/>
              </a:rPr>
              <a:t>Automated calculations and data classification.</a:t>
            </a:r>
            <a:endParaRPr lang="en-US" sz="1450" dirty="0"/>
          </a:p>
        </p:txBody>
      </p:sp>
      <p:sp>
        <p:nvSpPr>
          <p:cNvPr id="9" name="Shape 7"/>
          <p:cNvSpPr/>
          <p:nvPr/>
        </p:nvSpPr>
        <p:spPr>
          <a:xfrm>
            <a:off x="7430810" y="4114681"/>
            <a:ext cx="6551533" cy="2189321"/>
          </a:xfrm>
          <a:prstGeom prst="rect">
            <a:avLst/>
          </a:prstGeom>
          <a:solidFill>
            <a:srgbClr val="F9F7F7"/>
          </a:solidFill>
          <a:ln/>
        </p:spPr>
      </p:sp>
      <p:sp>
        <p:nvSpPr>
          <p:cNvPr id="10" name="Text 8"/>
          <p:cNvSpPr/>
          <p:nvPr/>
        </p:nvSpPr>
        <p:spPr>
          <a:xfrm>
            <a:off x="8934093" y="4299823"/>
            <a:ext cx="3544848" cy="347186"/>
          </a:xfrm>
          <a:prstGeom prst="rect">
            <a:avLst/>
          </a:prstGeom>
          <a:noFill/>
          <a:ln/>
        </p:spPr>
        <p:txBody>
          <a:bodyPr wrap="none" lIns="0" tIns="0" rIns="0" bIns="0" rtlCol="0" anchor="t"/>
          <a:lstStyle/>
          <a:p>
            <a:pPr algn="ctr"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Performance &amp; Scalability</a:t>
            </a:r>
            <a:endParaRPr lang="en-US" sz="2150" dirty="0"/>
          </a:p>
        </p:txBody>
      </p:sp>
      <p:sp>
        <p:nvSpPr>
          <p:cNvPr id="11" name="Text 9"/>
          <p:cNvSpPr/>
          <p:nvPr/>
        </p:nvSpPr>
        <p:spPr>
          <a:xfrm>
            <a:off x="7615952" y="4758095"/>
            <a:ext cx="6181249" cy="592455"/>
          </a:xfrm>
          <a:prstGeom prst="rect">
            <a:avLst/>
          </a:prstGeom>
          <a:noFill/>
          <a:ln/>
        </p:spPr>
        <p:txBody>
          <a:bodyPr wrap="square" lIns="0" tIns="0" rIns="0" bIns="0" rtlCol="0" anchor="t"/>
          <a:lstStyle/>
          <a:p>
            <a:pPr algn="ctr"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Ensured data accuracy, validation, and performance optimization, establishing a strong cross-table business intelligence foundation.</a:t>
            </a:r>
            <a:endParaRPr lang="en-US" sz="1450" dirty="0"/>
          </a:p>
        </p:txBody>
      </p:sp>
      <p:sp>
        <p:nvSpPr>
          <p:cNvPr id="12" name="Text 10"/>
          <p:cNvSpPr/>
          <p:nvPr/>
        </p:nvSpPr>
        <p:spPr>
          <a:xfrm>
            <a:off x="7615952" y="5461635"/>
            <a:ext cx="6181249"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504C49"/>
                </a:solidFill>
                <a:latin typeface="Source Serif 4" pitchFamily="34" charset="0"/>
                <a:ea typeface="Source Serif 4" pitchFamily="34" charset="-122"/>
                <a:cs typeface="Source Serif 4" pitchFamily="34" charset="-120"/>
              </a:rPr>
              <a:t>Strengthened BI foundation.</a:t>
            </a:r>
            <a:endParaRPr lang="en-US" sz="1450" dirty="0"/>
          </a:p>
        </p:txBody>
      </p:sp>
      <p:sp>
        <p:nvSpPr>
          <p:cNvPr id="13" name="Text 11"/>
          <p:cNvSpPr/>
          <p:nvPr/>
        </p:nvSpPr>
        <p:spPr>
          <a:xfrm>
            <a:off x="7615952" y="5822633"/>
            <a:ext cx="6181249"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504C49"/>
                </a:solidFill>
                <a:latin typeface="Source Serif 4" pitchFamily="34" charset="0"/>
                <a:ea typeface="Source Serif 4" pitchFamily="34" charset="-122"/>
                <a:cs typeface="Source Serif 4" pitchFamily="34" charset="-120"/>
              </a:rPr>
              <a:t>Enhanced scalability for future analytic layers.</a:t>
            </a:r>
            <a:endParaRPr lang="en-US" sz="1450" dirty="0"/>
          </a:p>
        </p:txBody>
      </p:sp>
      <p:sp>
        <p:nvSpPr>
          <p:cNvPr id="14" name="Shape 12"/>
          <p:cNvSpPr/>
          <p:nvPr/>
        </p:nvSpPr>
        <p:spPr>
          <a:xfrm>
            <a:off x="648057" y="6489383"/>
            <a:ext cx="13334286" cy="1082873"/>
          </a:xfrm>
          <a:prstGeom prst="roundRect">
            <a:avLst>
              <a:gd name="adj" fmla="val 2565"/>
            </a:avLst>
          </a:prstGeom>
          <a:solidFill>
            <a:srgbClr val="EDD5C4"/>
          </a:solidFill>
          <a:ln/>
        </p:spPr>
      </p:sp>
      <p:pic>
        <p:nvPicPr>
          <p:cNvPr id="15" name="Image 0" descr="preencoded.png">    </p:cNvPr>
          <p:cNvPicPr>
            <a:picLocks noChangeAspect="1"/>
          </p:cNvPicPr>
          <p:nvPr/>
        </p:nvPicPr>
        <p:blipFill>
          <a:blip r:embed="Rf516cbb24d6a498b"/>
          <a:stretch>
            <a:fillRect/>
          </a:stretch>
        </p:blipFill>
        <p:spPr>
          <a:xfrm>
            <a:off x="833199" y="6764417"/>
            <a:ext cx="231338" cy="185142"/>
          </a:xfrm>
          <a:prstGeom prst="rect">
            <a:avLst/>
          </a:prstGeom>
        </p:spPr>
      </p:pic>
      <p:sp>
        <p:nvSpPr>
          <p:cNvPr id="16" name="Text 13"/>
          <p:cNvSpPr/>
          <p:nvPr/>
        </p:nvSpPr>
        <p:spPr>
          <a:xfrm>
            <a:off x="1249680" y="6720721"/>
            <a:ext cx="12547521" cy="592455"/>
          </a:xfrm>
          <a:prstGeom prst="rect">
            <a:avLst/>
          </a:prstGeom>
          <a:noFill/>
          <a:ln/>
        </p:spPr>
        <p:txBody>
          <a:bodyPr wrap="square" lIns="0" tIns="0" rIns="0" bIns="0" rtlCol="0" anchor="t"/>
          <a:lstStyle/>
          <a:p>
            <a:pPr algn="l" indent="0" marL="0">
              <a:lnSpc>
                <a:spcPts val="2300"/>
              </a:lnSpc>
              <a:buNone/>
            </a:pPr>
            <a:r>
              <a:rPr lang="en-US" sz="1450" b="1" dirty="0">
                <a:solidFill>
                  <a:srgbClr val="000000"/>
                </a:solidFill>
                <a:latin typeface="Source Serif 4" pitchFamily="34" charset="0"/>
                <a:ea typeface="Source Serif 4" pitchFamily="34" charset="-122"/>
                <a:cs typeface="Source Serif 4" pitchFamily="34" charset="-120"/>
              </a:rPr>
              <a:t>Next Phase (Phase 4):</a:t>
            </a:r>
            <a:pPr algn="l" indent="0" marL="0">
              <a:lnSpc>
                <a:spcPts val="2300"/>
              </a:lnSpc>
              <a:buNone/>
            </a:pPr>
            <a:r>
              <a:rPr lang="en-US" sz="1450" dirty="0">
                <a:solidFill>
                  <a:srgbClr val="000000"/>
                </a:solidFill>
                <a:latin typeface="Source Serif 4" pitchFamily="34" charset="0"/>
                <a:ea typeface="Source Serif 4" pitchFamily="34" charset="-122"/>
                <a:cs typeface="Source Serif 4" pitchFamily="34" charset="-120"/>
              </a:rPr>
              <a:t> Focus on developing advanced stored objects, including Views, Stored Procedures, and Triggers, to further optimize data access and manipulation.</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f49f542009754431"/>
          <a:stretch>
            <a:fillRect/>
          </a:stretch>
        </p:blipFill>
        <p:spPr>
          <a:xfrm>
            <a:off x="0" y="0"/>
            <a:ext cx="5486400" cy="8232696"/>
          </a:xfrm>
          <a:prstGeom prst="rect">
            <a:avLst/>
          </a:prstGeom>
        </p:spPr>
      </p:pic>
      <p:sp>
        <p:nvSpPr>
          <p:cNvPr id="3" name="Text 0"/>
          <p:cNvSpPr/>
          <p:nvPr/>
        </p:nvSpPr>
        <p:spPr>
          <a:xfrm>
            <a:off x="6114217" y="493276"/>
            <a:ext cx="3933587" cy="448389"/>
          </a:xfrm>
          <a:prstGeom prst="rect">
            <a:avLst/>
          </a:prstGeom>
          <a:noFill/>
          <a:ln/>
        </p:spPr>
        <p:txBody>
          <a:bodyPr wrap="none" lIns="0" tIns="0" rIns="0" bIns="0" rtlCol="0" anchor="t"/>
          <a:lstStyle/>
          <a:p>
            <a:pPr algn="l" indent="0" marL="0">
              <a:lnSpc>
                <a:spcPts val="3500"/>
              </a:lnSpc>
              <a:buNone/>
            </a:pPr>
            <a:r>
              <a:rPr lang="en-US" sz="2800" dirty="0">
                <a:solidFill>
                  <a:srgbClr val="201B18"/>
                </a:solidFill>
                <a:latin typeface="Platypi Medium" pitchFamily="34" charset="0"/>
                <a:ea typeface="Platypi Medium" pitchFamily="34" charset="-122"/>
                <a:cs typeface="Platypi Medium" pitchFamily="34" charset="-120"/>
              </a:rPr>
              <a:t>Key Project Objectives</a:t>
            </a:r>
            <a:endParaRPr lang="en-US" sz="2800" dirty="0"/>
          </a:p>
        </p:txBody>
      </p:sp>
      <p:sp>
        <p:nvSpPr>
          <p:cNvPr id="4" name="Text 1"/>
          <p:cNvSpPr/>
          <p:nvPr/>
        </p:nvSpPr>
        <p:spPr>
          <a:xfrm>
            <a:off x="6114217" y="1143476"/>
            <a:ext cx="7888367" cy="574119"/>
          </a:xfrm>
          <a:prstGeom prst="rect">
            <a:avLst/>
          </a:prstGeom>
          <a:noFill/>
          <a:ln/>
        </p:spPr>
        <p:txBody>
          <a:bodyPr wrap="square" lIns="0" tIns="0" rIns="0" bIns="0" rtlCol="0" anchor="t"/>
          <a:lstStyle/>
          <a:p>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The system focuses on optimizing critical pharmacy functions across procurement, customer service, and regulatory compliance.</a:t>
            </a:r>
            <a:endParaRPr lang="en-US" sz="1400" dirty="0"/>
          </a:p>
        </p:txBody>
      </p:sp>
      <p:sp>
        <p:nvSpPr>
          <p:cNvPr id="5" name="Shape 2"/>
          <p:cNvSpPr/>
          <p:nvPr/>
        </p:nvSpPr>
        <p:spPr>
          <a:xfrm>
            <a:off x="6114217" y="1919407"/>
            <a:ext cx="717471" cy="1320522"/>
          </a:xfrm>
          <a:prstGeom prst="roundRect">
            <a:avLst>
              <a:gd name="adj" fmla="val 360040"/>
            </a:avLst>
          </a:prstGeom>
          <a:solidFill>
            <a:srgbClr val="F9F7F7"/>
          </a:solidFill>
          <a:ln/>
        </p:spPr>
      </p:sp>
      <p:sp>
        <p:nvSpPr>
          <p:cNvPr id="6" name="Text 3"/>
          <p:cNvSpPr/>
          <p:nvPr/>
        </p:nvSpPr>
        <p:spPr>
          <a:xfrm>
            <a:off x="6338411" y="2411492"/>
            <a:ext cx="269081" cy="336352"/>
          </a:xfrm>
          <a:prstGeom prst="rect">
            <a:avLst/>
          </a:prstGeom>
          <a:noFill/>
          <a:ln/>
        </p:spPr>
        <p:txBody>
          <a:bodyPr wrap="none" lIns="0" tIns="0" rIns="0" bIns="0" rtlCol="0" anchor="t"/>
          <a:lstStyle/>
          <a:p>
            <a:pPr algn="l" indent="0" marL="0">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1</a:t>
            </a:r>
            <a:endParaRPr lang="en-US" sz="2100" dirty="0"/>
          </a:p>
        </p:txBody>
      </p:sp>
      <p:sp>
        <p:nvSpPr>
          <p:cNvPr id="7" name="Text 4"/>
          <p:cNvSpPr/>
          <p:nvPr/>
        </p:nvSpPr>
        <p:spPr>
          <a:xfrm>
            <a:off x="7010995" y="2098715"/>
            <a:ext cx="2242304" cy="280154"/>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Stock Optimization</a:t>
            </a:r>
            <a:endParaRPr lang="en-US" sz="1750" dirty="0"/>
          </a:p>
        </p:txBody>
      </p:sp>
      <p:sp>
        <p:nvSpPr>
          <p:cNvPr id="8" name="Text 5"/>
          <p:cNvSpPr/>
          <p:nvPr/>
        </p:nvSpPr>
        <p:spPr>
          <a:xfrm>
            <a:off x="7010995" y="2486501"/>
            <a:ext cx="6991588" cy="574119"/>
          </a:xfrm>
          <a:prstGeom prst="rect">
            <a:avLst/>
          </a:prstGeom>
          <a:noFill/>
          <a:ln/>
        </p:spPr>
        <p:txBody>
          <a:bodyPr wrap="square" lIns="0" tIns="0" rIns="0" bIns="0" rtlCol="0" anchor="t"/>
          <a:lstStyle/>
          <a:p>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Streamline medicine procurement and ensure precise, real-time stock management.</a:t>
            </a:r>
            <a:endParaRPr lang="en-US" sz="1400" dirty="0"/>
          </a:p>
        </p:txBody>
      </p:sp>
      <p:sp>
        <p:nvSpPr>
          <p:cNvPr id="9" name="Shape 6"/>
          <p:cNvSpPr/>
          <p:nvPr/>
        </p:nvSpPr>
        <p:spPr>
          <a:xfrm>
            <a:off x="6114217" y="3419237"/>
            <a:ext cx="717471" cy="1320522"/>
          </a:xfrm>
          <a:prstGeom prst="roundRect">
            <a:avLst>
              <a:gd name="adj" fmla="val 360040"/>
            </a:avLst>
          </a:prstGeom>
          <a:solidFill>
            <a:srgbClr val="F9F7F7"/>
          </a:solidFill>
          <a:ln/>
        </p:spPr>
      </p:sp>
      <p:sp>
        <p:nvSpPr>
          <p:cNvPr id="10" name="Text 7"/>
          <p:cNvSpPr/>
          <p:nvPr/>
        </p:nvSpPr>
        <p:spPr>
          <a:xfrm>
            <a:off x="6338411" y="3911322"/>
            <a:ext cx="269081" cy="336352"/>
          </a:xfrm>
          <a:prstGeom prst="rect">
            <a:avLst/>
          </a:prstGeom>
          <a:noFill/>
          <a:ln/>
        </p:spPr>
        <p:txBody>
          <a:bodyPr wrap="none" lIns="0" tIns="0" rIns="0" bIns="0" rtlCol="0" anchor="t"/>
          <a:lstStyle/>
          <a:p>
            <a:pPr algn="l" indent="0" marL="0">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2</a:t>
            </a:r>
            <a:endParaRPr lang="en-US" sz="2100" dirty="0"/>
          </a:p>
        </p:txBody>
      </p:sp>
      <p:sp>
        <p:nvSpPr>
          <p:cNvPr id="11" name="Text 8"/>
          <p:cNvSpPr/>
          <p:nvPr/>
        </p:nvSpPr>
        <p:spPr>
          <a:xfrm>
            <a:off x="7010995" y="3598545"/>
            <a:ext cx="2385536" cy="280154"/>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Prescription Tracking</a:t>
            </a:r>
            <a:endParaRPr lang="en-US" sz="1750" dirty="0"/>
          </a:p>
        </p:txBody>
      </p:sp>
      <p:sp>
        <p:nvSpPr>
          <p:cNvPr id="12" name="Text 9"/>
          <p:cNvSpPr/>
          <p:nvPr/>
        </p:nvSpPr>
        <p:spPr>
          <a:xfrm>
            <a:off x="7010995" y="3986332"/>
            <a:ext cx="6991588" cy="574119"/>
          </a:xfrm>
          <a:prstGeom prst="rect">
            <a:avLst/>
          </a:prstGeom>
          <a:noFill/>
          <a:ln/>
        </p:spPr>
        <p:txBody>
          <a:bodyPr wrap="square" lIns="0" tIns="0" rIns="0" bIns="0" rtlCol="0" anchor="t"/>
          <a:lstStyle/>
          <a:p>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Accurately track prescriptions, customer fulfillment history, and associated insurance claims.</a:t>
            </a:r>
            <a:endParaRPr lang="en-US" sz="1400" dirty="0"/>
          </a:p>
        </p:txBody>
      </p:sp>
      <p:sp>
        <p:nvSpPr>
          <p:cNvPr id="13" name="Shape 10"/>
          <p:cNvSpPr/>
          <p:nvPr/>
        </p:nvSpPr>
        <p:spPr>
          <a:xfrm>
            <a:off x="6114217" y="4919067"/>
            <a:ext cx="717471" cy="1320522"/>
          </a:xfrm>
          <a:prstGeom prst="roundRect">
            <a:avLst>
              <a:gd name="adj" fmla="val 360040"/>
            </a:avLst>
          </a:prstGeom>
          <a:solidFill>
            <a:srgbClr val="F9F7F7"/>
          </a:solidFill>
          <a:ln/>
        </p:spPr>
      </p:sp>
      <p:sp>
        <p:nvSpPr>
          <p:cNvPr id="14" name="Text 11"/>
          <p:cNvSpPr/>
          <p:nvPr/>
        </p:nvSpPr>
        <p:spPr>
          <a:xfrm>
            <a:off x="6338411" y="5411152"/>
            <a:ext cx="269081" cy="336352"/>
          </a:xfrm>
          <a:prstGeom prst="rect">
            <a:avLst/>
          </a:prstGeom>
          <a:noFill/>
          <a:ln/>
        </p:spPr>
        <p:txBody>
          <a:bodyPr wrap="none" lIns="0" tIns="0" rIns="0" bIns="0" rtlCol="0" anchor="t"/>
          <a:lstStyle/>
          <a:p>
            <a:pPr algn="l" indent="0" marL="0">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3</a:t>
            </a:r>
            <a:endParaRPr lang="en-US" sz="2100" dirty="0"/>
          </a:p>
        </p:txBody>
      </p:sp>
      <p:sp>
        <p:nvSpPr>
          <p:cNvPr id="15" name="Text 12"/>
          <p:cNvSpPr/>
          <p:nvPr/>
        </p:nvSpPr>
        <p:spPr>
          <a:xfrm>
            <a:off x="7010995" y="5098375"/>
            <a:ext cx="2242304" cy="280154"/>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Process Automation</a:t>
            </a:r>
            <a:endParaRPr lang="en-US" sz="1750" dirty="0"/>
          </a:p>
        </p:txBody>
      </p:sp>
      <p:sp>
        <p:nvSpPr>
          <p:cNvPr id="16" name="Text 13"/>
          <p:cNvSpPr/>
          <p:nvPr/>
        </p:nvSpPr>
        <p:spPr>
          <a:xfrm>
            <a:off x="7010995" y="5486162"/>
            <a:ext cx="6991588" cy="574119"/>
          </a:xfrm>
          <a:prstGeom prst="rect">
            <a:avLst/>
          </a:prstGeom>
          <a:noFill/>
          <a:ln/>
        </p:spPr>
        <p:txBody>
          <a:bodyPr wrap="square" lIns="0" tIns="0" rIns="0" bIns="0" rtlCol="0" anchor="t"/>
          <a:lstStyle/>
          <a:p>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Automate sales recording and purchase order generation to improve speed and reduce effort.</a:t>
            </a:r>
            <a:endParaRPr lang="en-US" sz="1400" dirty="0"/>
          </a:p>
        </p:txBody>
      </p:sp>
      <p:sp>
        <p:nvSpPr>
          <p:cNvPr id="17" name="Shape 14"/>
          <p:cNvSpPr/>
          <p:nvPr/>
        </p:nvSpPr>
        <p:spPr>
          <a:xfrm>
            <a:off x="6114217" y="6418898"/>
            <a:ext cx="717471" cy="1320522"/>
          </a:xfrm>
          <a:prstGeom prst="roundRect">
            <a:avLst>
              <a:gd name="adj" fmla="val 360040"/>
            </a:avLst>
          </a:prstGeom>
          <a:solidFill>
            <a:srgbClr val="F9F7F7"/>
          </a:solidFill>
          <a:ln/>
        </p:spPr>
      </p:sp>
      <p:sp>
        <p:nvSpPr>
          <p:cNvPr id="18" name="Text 15"/>
          <p:cNvSpPr/>
          <p:nvPr/>
        </p:nvSpPr>
        <p:spPr>
          <a:xfrm>
            <a:off x="6338411" y="6910983"/>
            <a:ext cx="269081" cy="336352"/>
          </a:xfrm>
          <a:prstGeom prst="rect">
            <a:avLst/>
          </a:prstGeom>
          <a:noFill/>
          <a:ln/>
        </p:spPr>
        <p:txBody>
          <a:bodyPr wrap="none" lIns="0" tIns="0" rIns="0" bIns="0" rtlCol="0" anchor="t"/>
          <a:lstStyle/>
          <a:p>
            <a:pPr algn="l" indent="0" marL="0">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4</a:t>
            </a:r>
            <a:endParaRPr lang="en-US" sz="2100" dirty="0"/>
          </a:p>
        </p:txBody>
      </p:sp>
      <p:sp>
        <p:nvSpPr>
          <p:cNvPr id="19" name="Text 16"/>
          <p:cNvSpPr/>
          <p:nvPr/>
        </p:nvSpPr>
        <p:spPr>
          <a:xfrm>
            <a:off x="7010995" y="6598206"/>
            <a:ext cx="2393633" cy="280154"/>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Efficiency &amp; Accuracy</a:t>
            </a:r>
            <a:endParaRPr lang="en-US" sz="1750" dirty="0"/>
          </a:p>
        </p:txBody>
      </p:sp>
      <p:sp>
        <p:nvSpPr>
          <p:cNvPr id="20" name="Text 17"/>
          <p:cNvSpPr/>
          <p:nvPr/>
        </p:nvSpPr>
        <p:spPr>
          <a:xfrm>
            <a:off x="7010995" y="6985992"/>
            <a:ext cx="6991588" cy="574119"/>
          </a:xfrm>
          <a:prstGeom prst="rect">
            <a:avLst/>
          </a:prstGeom>
          <a:noFill/>
          <a:ln/>
        </p:spPr>
        <p:txBody>
          <a:bodyPr wrap="square" lIns="0" tIns="0" rIns="0" bIns="0" rtlCol="0" anchor="t"/>
          <a:lstStyle/>
          <a:p>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Significantly improve overall operational efficiency and minimize the potential for human error in data entry.</a:t>
            </a:r>
            <a:endParaRPr 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9f5a4e24801e4769"/>
          <a:stretch>
            <a:fillRect/>
          </a:stretch>
        </p:blipFill>
        <p:spPr>
          <a:xfrm>
            <a:off x="9144000" y="0"/>
            <a:ext cx="5486400" cy="8229600"/>
          </a:xfrm>
          <a:prstGeom prst="rect">
            <a:avLst/>
          </a:prstGeom>
        </p:spPr>
      </p:pic>
      <p:sp>
        <p:nvSpPr>
          <p:cNvPr id="3" name="Text 0"/>
          <p:cNvSpPr/>
          <p:nvPr/>
        </p:nvSpPr>
        <p:spPr>
          <a:xfrm>
            <a:off x="793790" y="197429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Advanced SQL Mastery: Logic, Control, and Automation</a:t>
            </a:r>
            <a:endParaRPr lang="en-US" sz="4450" dirty="0"/>
          </a:p>
        </p:txBody>
      </p:sp>
      <p:sp>
        <p:nvSpPr>
          <p:cNvPr id="4" name="Text 1"/>
          <p:cNvSpPr/>
          <p:nvPr/>
        </p:nvSpPr>
        <p:spPr>
          <a:xfrm>
            <a:off x="793790" y="444079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Welcome to a deep dive into advanced SQL functionalities. This presentation focuses on the critical tools that transform simple database interaction into sophisticated data management, enhancing automation, security, and integrity for professional developers and data engineers.</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67614"/>
            <a:ext cx="11069717" cy="566976"/>
          </a:xfrm>
          <a:prstGeom prst="rect">
            <a:avLst/>
          </a:prstGeom>
          <a:noFill/>
          <a:ln/>
        </p:spPr>
        <p:txBody>
          <a:bodyPr wrap="non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Phase 4 Overview: Logic and Control Mechanisms</a:t>
            </a:r>
            <a:endParaRPr lang="en-US" sz="3550" dirty="0"/>
          </a:p>
        </p:txBody>
      </p:sp>
      <p:sp>
        <p:nvSpPr>
          <p:cNvPr id="3" name="Text 1"/>
          <p:cNvSpPr/>
          <p:nvPr/>
        </p:nvSpPr>
        <p:spPr>
          <a:xfrm>
            <a:off x="793790" y="288821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This phase concentrates on integrating sophisticated logic and control structures directly into the database engine. We move beyond simple queries to powerful, reusable components.</a:t>
            </a:r>
            <a:endParaRPr lang="en-US" sz="1750" dirty="0"/>
          </a:p>
        </p:txBody>
      </p:sp>
      <p:sp>
        <p:nvSpPr>
          <p:cNvPr id="4" name="Shape 2"/>
          <p:cNvSpPr/>
          <p:nvPr/>
        </p:nvSpPr>
        <p:spPr>
          <a:xfrm>
            <a:off x="793790" y="3869174"/>
            <a:ext cx="510302" cy="510302"/>
          </a:xfrm>
          <a:prstGeom prst="roundRect">
            <a:avLst>
              <a:gd name="adj" fmla="val 6667"/>
            </a:avLst>
          </a:prstGeom>
          <a:solidFill>
            <a:srgbClr val="F9F7F7"/>
          </a:solidFill>
          <a:ln/>
        </p:spPr>
      </p:sp>
      <p:pic>
        <p:nvPicPr>
          <p:cNvPr id="5" name="Image 0" descr="preencoded.png">    </p:cNvPr>
          <p:cNvPicPr>
            <a:picLocks noChangeAspect="1"/>
          </p:cNvPicPr>
          <p:nvPr/>
        </p:nvPicPr>
        <p:blipFill>
          <a:blip r:embed="R3c348d14671c4c65"/>
          <a:stretch>
            <a:fillRect/>
          </a:stretch>
        </p:blipFill>
        <p:spPr>
          <a:xfrm>
            <a:off x="878860" y="3911679"/>
            <a:ext cx="340162" cy="425291"/>
          </a:xfrm>
          <a:prstGeom prst="rect">
            <a:avLst/>
          </a:prstGeom>
        </p:spPr>
      </p:pic>
      <p:sp>
        <p:nvSpPr>
          <p:cNvPr id="6" name="Text 3"/>
          <p:cNvSpPr/>
          <p:nvPr/>
        </p:nvSpPr>
        <p:spPr>
          <a:xfrm>
            <a:off x="1530906" y="39470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Data Abstraction</a:t>
            </a:r>
            <a:endParaRPr lang="en-US" sz="2200" dirty="0"/>
          </a:p>
        </p:txBody>
      </p:sp>
      <p:sp>
        <p:nvSpPr>
          <p:cNvPr id="7" name="Text 4"/>
          <p:cNvSpPr/>
          <p:nvPr/>
        </p:nvSpPr>
        <p:spPr>
          <a:xfrm>
            <a:off x="1530906" y="4437459"/>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Leverage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Views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and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CTEs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to simplify complex data access patterns.</a:t>
            </a:r>
            <a:endParaRPr lang="en-US" sz="1750" dirty="0"/>
          </a:p>
        </p:txBody>
      </p:sp>
      <p:sp>
        <p:nvSpPr>
          <p:cNvPr id="8" name="Shape 5"/>
          <p:cNvSpPr/>
          <p:nvPr/>
        </p:nvSpPr>
        <p:spPr>
          <a:xfrm>
            <a:off x="5235893" y="3869174"/>
            <a:ext cx="510302" cy="510302"/>
          </a:xfrm>
          <a:prstGeom prst="roundRect">
            <a:avLst>
              <a:gd name="adj" fmla="val 6667"/>
            </a:avLst>
          </a:prstGeom>
          <a:solidFill>
            <a:srgbClr val="F9F7F7"/>
          </a:solidFill>
          <a:ln/>
        </p:spPr>
      </p:sp>
      <p:pic>
        <p:nvPicPr>
          <p:cNvPr id="9" name="Image 1" descr="preencoded.png">    </p:cNvPr>
          <p:cNvPicPr>
            <a:picLocks noChangeAspect="1"/>
          </p:cNvPicPr>
          <p:nvPr/>
        </p:nvPicPr>
        <p:blipFill>
          <a:blip r:embed="R5beedcc524e443dd"/>
          <a:stretch>
            <a:fillRect/>
          </a:stretch>
        </p:blipFill>
        <p:spPr>
          <a:xfrm>
            <a:off x="5320963" y="3911679"/>
            <a:ext cx="340162" cy="425291"/>
          </a:xfrm>
          <a:prstGeom prst="rect">
            <a:avLst/>
          </a:prstGeom>
        </p:spPr>
      </p:pic>
      <p:sp>
        <p:nvSpPr>
          <p:cNvPr id="10" name="Text 6"/>
          <p:cNvSpPr/>
          <p:nvPr/>
        </p:nvSpPr>
        <p:spPr>
          <a:xfrm>
            <a:off x="5973008" y="39470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Programmatic Logic</a:t>
            </a:r>
            <a:endParaRPr lang="en-US" sz="2200" dirty="0"/>
          </a:p>
        </p:txBody>
      </p:sp>
      <p:sp>
        <p:nvSpPr>
          <p:cNvPr id="11" name="Text 7"/>
          <p:cNvSpPr/>
          <p:nvPr/>
        </p:nvSpPr>
        <p:spPr>
          <a:xfrm>
            <a:off x="5973008" y="4437459"/>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Implement complex, reusable logic using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Stored Procedures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and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Functions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a:t>
            </a:r>
            <a:endParaRPr lang="en-US" sz="1750" dirty="0"/>
          </a:p>
        </p:txBody>
      </p:sp>
      <p:sp>
        <p:nvSpPr>
          <p:cNvPr id="12" name="Shape 8"/>
          <p:cNvSpPr/>
          <p:nvPr/>
        </p:nvSpPr>
        <p:spPr>
          <a:xfrm>
            <a:off x="9677995" y="3869174"/>
            <a:ext cx="510302" cy="510302"/>
          </a:xfrm>
          <a:prstGeom prst="roundRect">
            <a:avLst>
              <a:gd name="adj" fmla="val 6667"/>
            </a:avLst>
          </a:prstGeom>
          <a:solidFill>
            <a:srgbClr val="F9F7F7"/>
          </a:solidFill>
          <a:ln/>
        </p:spPr>
      </p:sp>
      <p:pic>
        <p:nvPicPr>
          <p:cNvPr id="13" name="Image 2" descr="preencoded.png">    </p:cNvPr>
          <p:cNvPicPr>
            <a:picLocks noChangeAspect="1"/>
          </p:cNvPicPr>
          <p:nvPr/>
        </p:nvPicPr>
        <p:blipFill>
          <a:blip r:embed="R7ffbff0745ce4da1"/>
          <a:stretch>
            <a:fillRect/>
          </a:stretch>
        </p:blipFill>
        <p:spPr>
          <a:xfrm>
            <a:off x="9763065" y="3911679"/>
            <a:ext cx="340162" cy="425291"/>
          </a:xfrm>
          <a:prstGeom prst="rect">
            <a:avLst/>
          </a:prstGeom>
        </p:spPr>
      </p:pic>
      <p:sp>
        <p:nvSpPr>
          <p:cNvPr id="14" name="Text 9"/>
          <p:cNvSpPr/>
          <p:nvPr/>
        </p:nvSpPr>
        <p:spPr>
          <a:xfrm>
            <a:off x="10415111" y="3947041"/>
            <a:ext cx="3057644"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Integrity and Security</a:t>
            </a:r>
            <a:endParaRPr lang="en-US" sz="2200" dirty="0"/>
          </a:p>
        </p:txBody>
      </p:sp>
      <p:sp>
        <p:nvSpPr>
          <p:cNvPr id="15" name="Text 10"/>
          <p:cNvSpPr/>
          <p:nvPr/>
        </p:nvSpPr>
        <p:spPr>
          <a:xfrm>
            <a:off x="10415111" y="4437459"/>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Manage permissions with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DCL</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transactions with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TCL</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and integrity with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Triggers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a:t>
            </a:r>
            <a:endParaRPr lang="en-US" sz="1750" dirty="0"/>
          </a:p>
        </p:txBody>
      </p:sp>
      <p:sp>
        <p:nvSpPr>
          <p:cNvPr id="16" name="Text 11"/>
          <p:cNvSpPr/>
          <p:nvPr/>
        </p:nvSpPr>
        <p:spPr>
          <a:xfrm>
            <a:off x="793790" y="5781318"/>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504C49"/>
                </a:solidFill>
                <a:latin typeface="Source Serif 4" pitchFamily="34" charset="0"/>
                <a:ea typeface="Source Serif 4" pitchFamily="34" charset="-122"/>
                <a:cs typeface="Source Serif 4" pitchFamily="34" charset="-120"/>
              </a:rPr>
              <a:t>These components collectively build upon earlier database phases to ensure data is not only stored efficiently but is also analytically ready, secure, and consistently maintained.</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075" y="623530"/>
            <a:ext cx="10252115" cy="566499"/>
          </a:xfrm>
          <a:prstGeom prst="rect">
            <a:avLst/>
          </a:prstGeom>
          <a:noFill/>
          <a:ln/>
        </p:spPr>
        <p:txBody>
          <a:bodyPr wrap="non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Core Objectives for Advanced SQL Application</a:t>
            </a:r>
            <a:endParaRPr lang="en-US" sz="3550" dirty="0"/>
          </a:p>
        </p:txBody>
      </p:sp>
      <p:sp>
        <p:nvSpPr>
          <p:cNvPr id="3" name="Text 1"/>
          <p:cNvSpPr/>
          <p:nvPr/>
        </p:nvSpPr>
        <p:spPr>
          <a:xfrm>
            <a:off x="793075" y="1643182"/>
            <a:ext cx="13044249" cy="72485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Our primary goals are to streamline operations, enhance system security, and ensure data reliability across all applications.</a:t>
            </a:r>
            <a:endParaRPr lang="en-US" sz="1750" dirty="0"/>
          </a:p>
        </p:txBody>
      </p:sp>
      <p:sp>
        <p:nvSpPr>
          <p:cNvPr id="4" name="Shape 2"/>
          <p:cNvSpPr/>
          <p:nvPr/>
        </p:nvSpPr>
        <p:spPr>
          <a:xfrm>
            <a:off x="793075" y="2962870"/>
            <a:ext cx="6408777" cy="2038350"/>
          </a:xfrm>
          <a:prstGeom prst="roundRect">
            <a:avLst>
              <a:gd name="adj" fmla="val 7178"/>
            </a:avLst>
          </a:prstGeom>
          <a:solidFill>
            <a:srgbClr val="FFFFFF"/>
          </a:solidFill>
          <a:ln/>
        </p:spPr>
      </p:sp>
      <p:sp>
        <p:nvSpPr>
          <p:cNvPr id="5" name="Shape 3"/>
          <p:cNvSpPr/>
          <p:nvPr/>
        </p:nvSpPr>
        <p:spPr>
          <a:xfrm>
            <a:off x="793075" y="2932390"/>
            <a:ext cx="6408777" cy="121920"/>
          </a:xfrm>
          <a:prstGeom prst="roundRect">
            <a:avLst>
              <a:gd name="adj" fmla="val 27881"/>
            </a:avLst>
          </a:prstGeom>
          <a:solidFill>
            <a:srgbClr val="3E2513"/>
          </a:solidFill>
          <a:ln/>
        </p:spPr>
      </p:sp>
      <p:sp>
        <p:nvSpPr>
          <p:cNvPr id="6" name="Shape 4"/>
          <p:cNvSpPr/>
          <p:nvPr/>
        </p:nvSpPr>
        <p:spPr>
          <a:xfrm>
            <a:off x="3657481" y="2622947"/>
            <a:ext cx="679847" cy="679847"/>
          </a:xfrm>
          <a:prstGeom prst="roundRect">
            <a:avLst>
              <a:gd name="adj" fmla="val 134501"/>
            </a:avLst>
          </a:prstGeom>
          <a:solidFill>
            <a:srgbClr val="3E2513"/>
          </a:solidFill>
          <a:ln/>
        </p:spPr>
      </p:sp>
      <p:pic>
        <p:nvPicPr>
          <p:cNvPr id="7" name="Image 0" descr="preencoded.png">    </p:cNvPr>
          <p:cNvPicPr>
            <a:picLocks noChangeAspect="1"/>
          </p:cNvPicPr>
          <p:nvPr/>
        </p:nvPicPr>
        <p:blipFill>
          <a:blip r:embed="Raec955cb9d884738"/>
          <a:stretch>
            <a:fillRect/>
          </a:stretch>
        </p:blipFill>
        <p:spPr>
          <a:xfrm>
            <a:off x="3861435" y="2792849"/>
            <a:ext cx="271939" cy="339923"/>
          </a:xfrm>
          <a:prstGeom prst="rect">
            <a:avLst/>
          </a:prstGeom>
        </p:spPr>
      </p:pic>
      <p:sp>
        <p:nvSpPr>
          <p:cNvPr id="8" name="Text 5"/>
          <p:cNvSpPr/>
          <p:nvPr/>
        </p:nvSpPr>
        <p:spPr>
          <a:xfrm>
            <a:off x="1050131" y="3529370"/>
            <a:ext cx="3741658" cy="353973"/>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Automate Repetitive Tasks</a:t>
            </a:r>
            <a:endParaRPr lang="en-US" sz="2200" dirty="0"/>
          </a:p>
        </p:txBody>
      </p:sp>
      <p:sp>
        <p:nvSpPr>
          <p:cNvPr id="9" name="Text 6"/>
          <p:cNvSpPr/>
          <p:nvPr/>
        </p:nvSpPr>
        <p:spPr>
          <a:xfrm>
            <a:off x="1050131" y="4019312"/>
            <a:ext cx="5894665" cy="72485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Execute complex, repeatable sequences using parameterized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Stored Procedures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a:t>
            </a:r>
            <a:endParaRPr lang="en-US" sz="1750" dirty="0"/>
          </a:p>
        </p:txBody>
      </p:sp>
      <p:sp>
        <p:nvSpPr>
          <p:cNvPr id="10" name="Shape 7"/>
          <p:cNvSpPr/>
          <p:nvPr/>
        </p:nvSpPr>
        <p:spPr>
          <a:xfrm>
            <a:off x="7428428" y="2962870"/>
            <a:ext cx="6408896" cy="2038350"/>
          </a:xfrm>
          <a:prstGeom prst="roundRect">
            <a:avLst>
              <a:gd name="adj" fmla="val 7178"/>
            </a:avLst>
          </a:prstGeom>
          <a:solidFill>
            <a:srgbClr val="FFFFFF"/>
          </a:solidFill>
          <a:ln/>
        </p:spPr>
      </p:sp>
      <p:sp>
        <p:nvSpPr>
          <p:cNvPr id="11" name="Shape 8"/>
          <p:cNvSpPr/>
          <p:nvPr/>
        </p:nvSpPr>
        <p:spPr>
          <a:xfrm>
            <a:off x="7428428" y="2932390"/>
            <a:ext cx="6408896" cy="121920"/>
          </a:xfrm>
          <a:prstGeom prst="roundRect">
            <a:avLst>
              <a:gd name="adj" fmla="val 27881"/>
            </a:avLst>
          </a:prstGeom>
          <a:solidFill>
            <a:srgbClr val="3E2513"/>
          </a:solidFill>
          <a:ln/>
        </p:spPr>
      </p:sp>
      <p:sp>
        <p:nvSpPr>
          <p:cNvPr id="12" name="Shape 9"/>
          <p:cNvSpPr/>
          <p:nvPr/>
        </p:nvSpPr>
        <p:spPr>
          <a:xfrm>
            <a:off x="10292953" y="2622947"/>
            <a:ext cx="679847" cy="679847"/>
          </a:xfrm>
          <a:prstGeom prst="roundRect">
            <a:avLst>
              <a:gd name="adj" fmla="val 134501"/>
            </a:avLst>
          </a:prstGeom>
          <a:solidFill>
            <a:srgbClr val="3E2513"/>
          </a:solidFill>
          <a:ln/>
        </p:spPr>
      </p:sp>
      <p:pic>
        <p:nvPicPr>
          <p:cNvPr id="13" name="Image 1" descr="preencoded.png">    </p:cNvPr>
          <p:cNvPicPr>
            <a:picLocks noChangeAspect="1"/>
          </p:cNvPicPr>
          <p:nvPr/>
        </p:nvPicPr>
        <p:blipFill>
          <a:blip r:embed="R3a280fbbf5b94689"/>
          <a:stretch>
            <a:fillRect/>
          </a:stretch>
        </p:blipFill>
        <p:spPr>
          <a:xfrm>
            <a:off x="10496907" y="2792849"/>
            <a:ext cx="271939" cy="339923"/>
          </a:xfrm>
          <a:prstGeom prst="rect">
            <a:avLst/>
          </a:prstGeom>
        </p:spPr>
      </p:pic>
      <p:sp>
        <p:nvSpPr>
          <p:cNvPr id="14" name="Text 10"/>
          <p:cNvSpPr/>
          <p:nvPr/>
        </p:nvSpPr>
        <p:spPr>
          <a:xfrm>
            <a:off x="7685484" y="3529370"/>
            <a:ext cx="2832616" cy="353973"/>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Secure Data Access</a:t>
            </a:r>
            <a:endParaRPr lang="en-US" sz="2200" dirty="0"/>
          </a:p>
        </p:txBody>
      </p:sp>
      <p:sp>
        <p:nvSpPr>
          <p:cNvPr id="15" name="Text 11"/>
          <p:cNvSpPr/>
          <p:nvPr/>
        </p:nvSpPr>
        <p:spPr>
          <a:xfrm>
            <a:off x="7685484" y="4019312"/>
            <a:ext cx="5894784" cy="72485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Manage user access and privileges precisely using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DCL commands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(GRANT/REVOKE).</a:t>
            </a:r>
            <a:endParaRPr lang="en-US" sz="1750" dirty="0"/>
          </a:p>
        </p:txBody>
      </p:sp>
      <p:sp>
        <p:nvSpPr>
          <p:cNvPr id="16" name="Shape 12"/>
          <p:cNvSpPr/>
          <p:nvPr/>
        </p:nvSpPr>
        <p:spPr>
          <a:xfrm>
            <a:off x="793075" y="5567720"/>
            <a:ext cx="6408777" cy="2038350"/>
          </a:xfrm>
          <a:prstGeom prst="roundRect">
            <a:avLst>
              <a:gd name="adj" fmla="val 7178"/>
            </a:avLst>
          </a:prstGeom>
          <a:solidFill>
            <a:srgbClr val="FFFFFF"/>
          </a:solidFill>
          <a:ln/>
        </p:spPr>
      </p:sp>
      <p:sp>
        <p:nvSpPr>
          <p:cNvPr id="17" name="Shape 13"/>
          <p:cNvSpPr/>
          <p:nvPr/>
        </p:nvSpPr>
        <p:spPr>
          <a:xfrm>
            <a:off x="793075" y="5537240"/>
            <a:ext cx="6408777" cy="121920"/>
          </a:xfrm>
          <a:prstGeom prst="roundRect">
            <a:avLst>
              <a:gd name="adj" fmla="val 27881"/>
            </a:avLst>
          </a:prstGeom>
          <a:solidFill>
            <a:srgbClr val="3E2513"/>
          </a:solidFill>
          <a:ln/>
        </p:spPr>
      </p:sp>
      <p:sp>
        <p:nvSpPr>
          <p:cNvPr id="18" name="Shape 14"/>
          <p:cNvSpPr/>
          <p:nvPr/>
        </p:nvSpPr>
        <p:spPr>
          <a:xfrm>
            <a:off x="3657481" y="5227796"/>
            <a:ext cx="679847" cy="679847"/>
          </a:xfrm>
          <a:prstGeom prst="roundRect">
            <a:avLst>
              <a:gd name="adj" fmla="val 134501"/>
            </a:avLst>
          </a:prstGeom>
          <a:solidFill>
            <a:srgbClr val="3E2513"/>
          </a:solidFill>
          <a:ln/>
        </p:spPr>
      </p:sp>
      <p:pic>
        <p:nvPicPr>
          <p:cNvPr id="19" name="Image 2" descr="preencoded.png">    </p:cNvPr>
          <p:cNvPicPr>
            <a:picLocks noChangeAspect="1"/>
          </p:cNvPicPr>
          <p:nvPr/>
        </p:nvPicPr>
        <p:blipFill>
          <a:blip r:embed="R10d5c81c61a04803"/>
          <a:stretch>
            <a:fillRect/>
          </a:stretch>
        </p:blipFill>
        <p:spPr>
          <a:xfrm>
            <a:off x="3861435" y="5397698"/>
            <a:ext cx="271939" cy="339923"/>
          </a:xfrm>
          <a:prstGeom prst="rect">
            <a:avLst/>
          </a:prstGeom>
        </p:spPr>
      </p:pic>
      <p:sp>
        <p:nvSpPr>
          <p:cNvPr id="20" name="Text 15"/>
          <p:cNvSpPr/>
          <p:nvPr/>
        </p:nvSpPr>
        <p:spPr>
          <a:xfrm>
            <a:off x="1050131" y="6134219"/>
            <a:ext cx="2832616" cy="353973"/>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Ensure Integrity</a:t>
            </a:r>
            <a:endParaRPr lang="en-US" sz="2200" dirty="0"/>
          </a:p>
        </p:txBody>
      </p:sp>
      <p:sp>
        <p:nvSpPr>
          <p:cNvPr id="21" name="Text 16"/>
          <p:cNvSpPr/>
          <p:nvPr/>
        </p:nvSpPr>
        <p:spPr>
          <a:xfrm>
            <a:off x="1050131" y="6624161"/>
            <a:ext cx="5894665" cy="72485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Maintain atomicity and consistency across multi-step changes with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TCL operations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a:t>
            </a:r>
            <a:endParaRPr lang="en-US" sz="1750" dirty="0"/>
          </a:p>
        </p:txBody>
      </p:sp>
      <p:sp>
        <p:nvSpPr>
          <p:cNvPr id="22" name="Shape 17"/>
          <p:cNvSpPr/>
          <p:nvPr/>
        </p:nvSpPr>
        <p:spPr>
          <a:xfrm>
            <a:off x="7428428" y="5567720"/>
            <a:ext cx="6408896" cy="2038350"/>
          </a:xfrm>
          <a:prstGeom prst="roundRect">
            <a:avLst>
              <a:gd name="adj" fmla="val 7178"/>
            </a:avLst>
          </a:prstGeom>
          <a:solidFill>
            <a:srgbClr val="FFFFFF"/>
          </a:solidFill>
          <a:ln/>
        </p:spPr>
      </p:sp>
      <p:sp>
        <p:nvSpPr>
          <p:cNvPr id="23" name="Shape 18"/>
          <p:cNvSpPr/>
          <p:nvPr/>
        </p:nvSpPr>
        <p:spPr>
          <a:xfrm>
            <a:off x="7428428" y="5537240"/>
            <a:ext cx="6408896" cy="121920"/>
          </a:xfrm>
          <a:prstGeom prst="roundRect">
            <a:avLst>
              <a:gd name="adj" fmla="val 27881"/>
            </a:avLst>
          </a:prstGeom>
          <a:solidFill>
            <a:srgbClr val="3E2513"/>
          </a:solidFill>
          <a:ln/>
        </p:spPr>
      </p:sp>
      <p:sp>
        <p:nvSpPr>
          <p:cNvPr id="24" name="Shape 19"/>
          <p:cNvSpPr/>
          <p:nvPr/>
        </p:nvSpPr>
        <p:spPr>
          <a:xfrm>
            <a:off x="10292953" y="5227796"/>
            <a:ext cx="679847" cy="679847"/>
          </a:xfrm>
          <a:prstGeom prst="roundRect">
            <a:avLst>
              <a:gd name="adj" fmla="val 134501"/>
            </a:avLst>
          </a:prstGeom>
          <a:solidFill>
            <a:srgbClr val="3E2513"/>
          </a:solidFill>
          <a:ln/>
        </p:spPr>
      </p:sp>
      <p:pic>
        <p:nvPicPr>
          <p:cNvPr id="25" name="Image 3" descr="preencoded.png">    </p:cNvPr>
          <p:cNvPicPr>
            <a:picLocks noChangeAspect="1"/>
          </p:cNvPicPr>
          <p:nvPr/>
        </p:nvPicPr>
        <p:blipFill>
          <a:blip r:embed="R8e9fa4622cd74ca5"/>
          <a:stretch>
            <a:fillRect/>
          </a:stretch>
        </p:blipFill>
        <p:spPr>
          <a:xfrm>
            <a:off x="10496907" y="5397698"/>
            <a:ext cx="271939" cy="339923"/>
          </a:xfrm>
          <a:prstGeom prst="rect">
            <a:avLst/>
          </a:prstGeom>
        </p:spPr>
      </p:pic>
      <p:sp>
        <p:nvSpPr>
          <p:cNvPr id="26" name="Text 20"/>
          <p:cNvSpPr/>
          <p:nvPr/>
        </p:nvSpPr>
        <p:spPr>
          <a:xfrm>
            <a:off x="7685484" y="6134219"/>
            <a:ext cx="3450550" cy="353973"/>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Simplify Reporting Logic</a:t>
            </a:r>
            <a:endParaRPr lang="en-US" sz="2200" dirty="0"/>
          </a:p>
        </p:txBody>
      </p:sp>
      <p:sp>
        <p:nvSpPr>
          <p:cNvPr id="27" name="Text 21"/>
          <p:cNvSpPr/>
          <p:nvPr/>
        </p:nvSpPr>
        <p:spPr>
          <a:xfrm>
            <a:off x="7685484" y="6624161"/>
            <a:ext cx="5894784" cy="72485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Abstract and modularize intricate queries using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Views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and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CTEs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4ccbf040c8f24095"/>
          <a:stretch>
            <a:fillRect/>
          </a:stretch>
        </p:blipFill>
        <p:spPr>
          <a:xfrm>
            <a:off x="0" y="0"/>
            <a:ext cx="5486400" cy="8229600"/>
          </a:xfrm>
          <a:prstGeom prst="rect">
            <a:avLst/>
          </a:prstGeom>
        </p:spPr>
      </p:pic>
      <p:sp>
        <p:nvSpPr>
          <p:cNvPr id="3" name="Text 0"/>
          <p:cNvSpPr/>
          <p:nvPr/>
        </p:nvSpPr>
        <p:spPr>
          <a:xfrm>
            <a:off x="6280190" y="898684"/>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Views: Virtual Tables for Simplified Access</a:t>
            </a:r>
            <a:endParaRPr lang="en-US" sz="3550" dirty="0"/>
          </a:p>
        </p:txBody>
      </p:sp>
      <p:sp>
        <p:nvSpPr>
          <p:cNvPr id="4" name="Text 1"/>
          <p:cNvSpPr/>
          <p:nvPr/>
        </p:nvSpPr>
        <p:spPr>
          <a:xfrm>
            <a:off x="6280190" y="228778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A View acts as a virtual table based on the result-set of an SQL query. They simplify data access for users and abstract complex underlying structures.</a:t>
            </a:r>
            <a:endParaRPr lang="en-US" sz="1750" dirty="0"/>
          </a:p>
        </p:txBody>
      </p:sp>
      <p:sp>
        <p:nvSpPr>
          <p:cNvPr id="5" name="Text 2"/>
          <p:cNvSpPr/>
          <p:nvPr/>
        </p:nvSpPr>
        <p:spPr>
          <a:xfrm>
            <a:off x="6620351" y="3886795"/>
            <a:ext cx="7216259" cy="148209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CREATE VIEW Active_Products AS </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SELECT product_id, product_name, unit_price </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FROM Products </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WHERE is_active = TRUE;</a:t>
            </a:r>
            <a:endParaRPr lang="en-US" sz="1750" dirty="0"/>
          </a:p>
        </p:txBody>
      </p:sp>
      <p:sp>
        <p:nvSpPr>
          <p:cNvPr id="6" name="Shape 3"/>
          <p:cNvSpPr/>
          <p:nvPr/>
        </p:nvSpPr>
        <p:spPr>
          <a:xfrm>
            <a:off x="6280190" y="3631644"/>
            <a:ext cx="30480" cy="1992392"/>
          </a:xfrm>
          <a:prstGeom prst="rect">
            <a:avLst/>
          </a:prstGeom>
          <a:solidFill>
            <a:srgbClr val="3E2513"/>
          </a:solidFill>
          <a:ln/>
        </p:spPr>
      </p:sp>
      <p:sp>
        <p:nvSpPr>
          <p:cNvPr id="7" name="Text 4"/>
          <p:cNvSpPr/>
          <p:nvPr/>
        </p:nvSpPr>
        <p:spPr>
          <a:xfrm>
            <a:off x="6280190" y="5879187"/>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Views help encapsulate complex queries for specific business use cases, thereby improving database performance, enhancing security by limiting exposure to underlying tables, and increasing user accessibility to relevant data subsets.</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3994" y="411718"/>
            <a:ext cx="8252341" cy="374213"/>
          </a:xfrm>
          <a:prstGeom prst="rect">
            <a:avLst/>
          </a:prstGeom>
          <a:noFill/>
          <a:ln/>
        </p:spPr>
        <p:txBody>
          <a:bodyPr wrap="none" lIns="0" tIns="0" rIns="0" bIns="0" rtlCol="0" anchor="t"/>
          <a:lstStyle/>
          <a:p>
            <a:pPr algn="l" indent="0" marL="0">
              <a:lnSpc>
                <a:spcPts val="2900"/>
              </a:lnSpc>
              <a:buNone/>
            </a:pPr>
            <a:r>
              <a:rPr lang="en-US" sz="2350" dirty="0">
                <a:solidFill>
                  <a:srgbClr val="201B18"/>
                </a:solidFill>
                <a:latin typeface="Platypi Medium" pitchFamily="34" charset="0"/>
                <a:ea typeface="Platypi Medium" pitchFamily="34" charset="-122"/>
                <a:cs typeface="Platypi Medium" pitchFamily="34" charset="-120"/>
              </a:rPr>
              <a:t>Common Table Expressions (CTEs): Modular SQL Design</a:t>
            </a:r>
            <a:endParaRPr lang="en-US" sz="2350" dirty="0"/>
          </a:p>
        </p:txBody>
      </p:sp>
      <p:sp>
        <p:nvSpPr>
          <p:cNvPr id="3" name="Text 1"/>
          <p:cNvSpPr/>
          <p:nvPr/>
        </p:nvSpPr>
        <p:spPr>
          <a:xfrm>
            <a:off x="523994" y="1085374"/>
            <a:ext cx="13582412" cy="239554"/>
          </a:xfrm>
          <a:prstGeom prst="rect">
            <a:avLst/>
          </a:prstGeom>
          <a:noFill/>
          <a:ln/>
        </p:spPr>
        <p:txBody>
          <a:bodyPr wrap="none" lIns="0" tIns="0" rIns="0" bIns="0" rtlCol="0" anchor="t"/>
          <a:lstStyle/>
          <a:p>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CTEs are temporary, named result sets defined within the scope of a single query. They are essential for breaking down complex, layered queries into readable, modular steps.</a:t>
            </a:r>
            <a:endParaRPr lang="en-US" sz="1150" dirty="0"/>
          </a:p>
        </p:txBody>
      </p:sp>
      <p:sp>
        <p:nvSpPr>
          <p:cNvPr id="4" name="Text 2"/>
          <p:cNvSpPr/>
          <p:nvPr/>
        </p:nvSpPr>
        <p:spPr>
          <a:xfrm>
            <a:off x="748546" y="1661636"/>
            <a:ext cx="7081361" cy="191572"/>
          </a:xfrm>
          <a:prstGeom prst="rect">
            <a:avLst/>
          </a:prstGeom>
          <a:noFill/>
          <a:ln/>
        </p:spPr>
        <p:txBody>
          <a:bodyPr wrap="none" lIns="0" tIns="0" rIns="0" bIns="0" rtlCol="0" anchor="t"/>
          <a:lstStyle/>
          <a:p>
            <a:pPr algn="l" indent="0" marL="0">
              <a:lnSpc>
                <a:spcPts val="1500"/>
              </a:lnSpc>
              <a:buNone/>
            </a:pPr>
            <a:r>
              <a:rPr lang="en-US" sz="900" dirty="0">
                <a:solidFill>
                  <a:srgbClr val="504C49"/>
                </a:solidFill>
                <a:latin typeface="Source Serif 4" pitchFamily="34" charset="0"/>
                <a:ea typeface="Source Serif 4" pitchFamily="34" charset="-122"/>
                <a:cs typeface="Source Serif 4" pitchFamily="34" charset="-120"/>
              </a:rPr>
              <a:t>Example: Identifying high-value customers</a:t>
            </a:r>
            <a:endParaRPr lang="en-US" sz="900" dirty="0"/>
          </a:p>
        </p:txBody>
      </p:sp>
      <p:sp>
        <p:nvSpPr>
          <p:cNvPr id="5" name="Text 3"/>
          <p:cNvSpPr/>
          <p:nvPr/>
        </p:nvSpPr>
        <p:spPr>
          <a:xfrm>
            <a:off x="748546" y="1987868"/>
            <a:ext cx="7081361" cy="1730216"/>
          </a:xfrm>
          <a:prstGeom prst="rect">
            <a:avLst/>
          </a:prstGeom>
          <a:noFill/>
          <a:ln/>
        </p:spPr>
        <p:txBody>
          <a:bodyPr wrap="square" lIns="0" tIns="0" rIns="0" bIns="0" rtlCol="0" anchor="t"/>
          <a:lstStyle/>
          <a:p>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WITH Total_Sales AS ( </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  SELECT customer_id, SUM(total_amount) AS total </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  FROM Sales </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  GROUP BY customer_id </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SELECT * FROM Total_Sales </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WHERE total &gt; 5000;</a:t>
            </a:r>
            <a:endParaRPr lang="en-US" sz="1150" dirty="0"/>
          </a:p>
        </p:txBody>
      </p:sp>
      <p:sp>
        <p:nvSpPr>
          <p:cNvPr id="6" name="Shape 4"/>
          <p:cNvSpPr/>
          <p:nvPr/>
        </p:nvSpPr>
        <p:spPr>
          <a:xfrm>
            <a:off x="523994" y="1661636"/>
            <a:ext cx="15240" cy="2056448"/>
          </a:xfrm>
          <a:prstGeom prst="rect">
            <a:avLst/>
          </a:prstGeom>
          <a:solidFill>
            <a:srgbClr val="3E2513"/>
          </a:solidFill>
          <a:ln/>
        </p:spPr>
      </p:sp>
      <p:sp>
        <p:nvSpPr>
          <p:cNvPr id="7" name="Text 5"/>
          <p:cNvSpPr/>
          <p:nvPr/>
        </p:nvSpPr>
        <p:spPr>
          <a:xfrm>
            <a:off x="8202811" y="1627942"/>
            <a:ext cx="5911096" cy="23955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504C49"/>
                </a:solidFill>
                <a:latin typeface="Source Serif 4" pitchFamily="34" charset="0"/>
                <a:ea typeface="Source Serif 4" pitchFamily="34" charset="-122"/>
                <a:cs typeface="Source Serif 4" pitchFamily="34" charset="-120"/>
              </a:rPr>
              <a:t>Enhances Readability: Makes complex logic easy to follow.</a:t>
            </a:r>
            <a:endParaRPr lang="en-US" sz="1150" dirty="0"/>
          </a:p>
        </p:txBody>
      </p:sp>
      <p:sp>
        <p:nvSpPr>
          <p:cNvPr id="8" name="Text 6"/>
          <p:cNvSpPr/>
          <p:nvPr/>
        </p:nvSpPr>
        <p:spPr>
          <a:xfrm>
            <a:off x="8202811" y="1919883"/>
            <a:ext cx="5911096" cy="23955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504C49"/>
                </a:solidFill>
                <a:latin typeface="Source Serif 4" pitchFamily="34" charset="0"/>
                <a:ea typeface="Source Serif 4" pitchFamily="34" charset="-122"/>
                <a:cs typeface="Source Serif 4" pitchFamily="34" charset="-120"/>
              </a:rPr>
              <a:t>Supports Recursion: Ideal for hierarchical data processing.</a:t>
            </a:r>
            <a:endParaRPr lang="en-US" sz="1150" dirty="0"/>
          </a:p>
        </p:txBody>
      </p:sp>
      <p:sp>
        <p:nvSpPr>
          <p:cNvPr id="9" name="Text 7"/>
          <p:cNvSpPr/>
          <p:nvPr/>
        </p:nvSpPr>
        <p:spPr>
          <a:xfrm>
            <a:off x="8202811" y="2211824"/>
            <a:ext cx="5911096" cy="23955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504C49"/>
                </a:solidFill>
                <a:latin typeface="Source Serif 4" pitchFamily="34" charset="0"/>
                <a:ea typeface="Source Serif 4" pitchFamily="34" charset="-122"/>
                <a:cs typeface="Source Serif 4" pitchFamily="34" charset="-120"/>
              </a:rPr>
              <a:t>Temporary Scope: Does not clutter the database schema.</a:t>
            </a:r>
            <a:endParaRPr lang="en-US" sz="1150" dirty="0"/>
          </a:p>
        </p:txBody>
      </p:sp>
      <p:pic>
        <p:nvPicPr>
          <p:cNvPr id="10" name="Image 0" descr="preencoded.png">    </p:cNvPr>
          <p:cNvPicPr>
            <a:picLocks noChangeAspect="1"/>
          </p:cNvPicPr>
          <p:nvPr/>
        </p:nvPicPr>
        <p:blipFill>
          <a:blip r:embed="R2c84142c09f14303"/>
          <a:stretch>
            <a:fillRect/>
          </a:stretch>
        </p:blipFill>
        <p:spPr>
          <a:xfrm>
            <a:off x="8202811" y="2619732"/>
            <a:ext cx="5911096" cy="591109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7596" y="603052"/>
            <a:ext cx="10515481" cy="548283"/>
          </a:xfrm>
          <a:prstGeom prst="rect">
            <a:avLst/>
          </a:prstGeom>
          <a:noFill/>
          <a:ln/>
        </p:spPr>
        <p:txBody>
          <a:bodyPr wrap="none" lIns="0" tIns="0" rIns="0" bIns="0" rtlCol="0" anchor="t"/>
          <a:lstStyle/>
          <a:p>
            <a:pPr algn="l" indent="0" marL="0">
              <a:lnSpc>
                <a:spcPts val="4300"/>
              </a:lnSpc>
              <a:buNone/>
            </a:pPr>
            <a:r>
              <a:rPr lang="en-US" sz="3450" dirty="0">
                <a:solidFill>
                  <a:srgbClr val="201B18"/>
                </a:solidFill>
                <a:latin typeface="Platypi Medium" pitchFamily="34" charset="0"/>
                <a:ea typeface="Platypi Medium" pitchFamily="34" charset="-122"/>
                <a:cs typeface="Platypi Medium" pitchFamily="34" charset="-120"/>
              </a:rPr>
              <a:t>Stored Procedures: Encapsulating Business Logic</a:t>
            </a:r>
            <a:endParaRPr lang="en-US" sz="3450" dirty="0"/>
          </a:p>
        </p:txBody>
      </p:sp>
      <p:sp>
        <p:nvSpPr>
          <p:cNvPr id="3" name="Text 1"/>
          <p:cNvSpPr/>
          <p:nvPr/>
        </p:nvSpPr>
        <p:spPr>
          <a:xfrm>
            <a:off x="767596" y="1589961"/>
            <a:ext cx="13095208" cy="701754"/>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Stored Procedures are pre-compiled SQL code that can be stored and executed on the database server. They are fundamental for parameterized automation and enforcing business rules.</a:t>
            </a:r>
            <a:endParaRPr lang="en-US" sz="1700" dirty="0"/>
          </a:p>
        </p:txBody>
      </p:sp>
      <p:sp>
        <p:nvSpPr>
          <p:cNvPr id="4" name="Shape 2"/>
          <p:cNvSpPr/>
          <p:nvPr/>
        </p:nvSpPr>
        <p:spPr>
          <a:xfrm>
            <a:off x="767596" y="2538413"/>
            <a:ext cx="13095208" cy="1965484"/>
          </a:xfrm>
          <a:prstGeom prst="roundRect">
            <a:avLst>
              <a:gd name="adj" fmla="val 1674"/>
            </a:avLst>
          </a:prstGeom>
          <a:solidFill>
            <a:srgbClr val="F9F7F7"/>
          </a:solidFill>
          <a:ln/>
        </p:spPr>
      </p:sp>
      <p:sp>
        <p:nvSpPr>
          <p:cNvPr id="5" name="Shape 3"/>
          <p:cNvSpPr/>
          <p:nvPr/>
        </p:nvSpPr>
        <p:spPr>
          <a:xfrm>
            <a:off x="767596" y="2538413"/>
            <a:ext cx="4365069" cy="1965484"/>
          </a:xfrm>
          <a:prstGeom prst="roundRect">
            <a:avLst>
              <a:gd name="adj" fmla="val 1674"/>
            </a:avLst>
          </a:prstGeom>
          <a:solidFill>
            <a:srgbClr val="F9F7F7"/>
          </a:solidFill>
          <a:ln/>
        </p:spPr>
      </p:sp>
      <p:sp>
        <p:nvSpPr>
          <p:cNvPr id="6" name="Text 4"/>
          <p:cNvSpPr/>
          <p:nvPr/>
        </p:nvSpPr>
        <p:spPr>
          <a:xfrm>
            <a:off x="986909" y="2757726"/>
            <a:ext cx="2741414" cy="342662"/>
          </a:xfrm>
          <a:prstGeom prst="rect">
            <a:avLst/>
          </a:prstGeom>
          <a:noFill/>
          <a:ln/>
        </p:spPr>
        <p:txBody>
          <a:bodyPr wrap="none" lIns="0" tIns="0" rIns="0" bIns="0" rtlCol="0" anchor="t"/>
          <a:lstStyle/>
          <a:p>
            <a:pPr algn="l" indent="0" marL="0">
              <a:lnSpc>
                <a:spcPts val="2650"/>
              </a:lnSpc>
              <a:buNone/>
            </a:pPr>
            <a:r>
              <a:rPr lang="en-US" sz="2150" dirty="0">
                <a:solidFill>
                  <a:srgbClr val="504C49"/>
                </a:solidFill>
                <a:latin typeface="Platypi Medium" pitchFamily="34" charset="0"/>
                <a:ea typeface="Platypi Medium" pitchFamily="34" charset="-122"/>
                <a:cs typeface="Platypi Medium" pitchFamily="34" charset="-120"/>
              </a:rPr>
              <a:t>Reusability</a:t>
            </a:r>
            <a:endParaRPr lang="en-US" sz="2150" dirty="0"/>
          </a:p>
        </p:txBody>
      </p:sp>
      <p:sp>
        <p:nvSpPr>
          <p:cNvPr id="7" name="Text 5"/>
          <p:cNvSpPr/>
          <p:nvPr/>
        </p:nvSpPr>
        <p:spPr>
          <a:xfrm>
            <a:off x="986909" y="3231952"/>
            <a:ext cx="3926443" cy="1052632"/>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Call the procedure from any application without rewriting the SQL.</a:t>
            </a:r>
            <a:endParaRPr lang="en-US" sz="1700" dirty="0"/>
          </a:p>
        </p:txBody>
      </p:sp>
      <p:sp>
        <p:nvSpPr>
          <p:cNvPr id="8" name="Shape 6"/>
          <p:cNvSpPr/>
          <p:nvPr/>
        </p:nvSpPr>
        <p:spPr>
          <a:xfrm>
            <a:off x="5132665" y="2538413"/>
            <a:ext cx="4365069" cy="1965484"/>
          </a:xfrm>
          <a:prstGeom prst="rect">
            <a:avLst/>
          </a:prstGeom>
          <a:solidFill>
            <a:srgbClr val="F9F7F7"/>
          </a:solidFill>
          <a:ln/>
        </p:spPr>
      </p:sp>
      <p:sp>
        <p:nvSpPr>
          <p:cNvPr id="9" name="Shape 7"/>
          <p:cNvSpPr/>
          <p:nvPr/>
        </p:nvSpPr>
        <p:spPr>
          <a:xfrm>
            <a:off x="5132665" y="2538413"/>
            <a:ext cx="30480" cy="1965484"/>
          </a:xfrm>
          <a:prstGeom prst="roundRect">
            <a:avLst>
              <a:gd name="adj" fmla="val 107930"/>
            </a:avLst>
          </a:prstGeom>
          <a:solidFill>
            <a:srgbClr val="D8D4D4"/>
          </a:solidFill>
          <a:ln/>
        </p:spPr>
      </p:sp>
      <p:sp>
        <p:nvSpPr>
          <p:cNvPr id="10" name="Text 8"/>
          <p:cNvSpPr/>
          <p:nvPr/>
        </p:nvSpPr>
        <p:spPr>
          <a:xfrm>
            <a:off x="5351978" y="2757726"/>
            <a:ext cx="2741414" cy="342662"/>
          </a:xfrm>
          <a:prstGeom prst="rect">
            <a:avLst/>
          </a:prstGeom>
          <a:noFill/>
          <a:ln/>
        </p:spPr>
        <p:txBody>
          <a:bodyPr wrap="none" lIns="0" tIns="0" rIns="0" bIns="0" rtlCol="0" anchor="t"/>
          <a:lstStyle/>
          <a:p>
            <a:pPr algn="l" indent="0" marL="0">
              <a:lnSpc>
                <a:spcPts val="2650"/>
              </a:lnSpc>
              <a:buNone/>
            </a:pPr>
            <a:r>
              <a:rPr lang="en-US" sz="2150" dirty="0">
                <a:solidFill>
                  <a:srgbClr val="504C49"/>
                </a:solidFill>
                <a:latin typeface="Platypi Medium" pitchFamily="34" charset="0"/>
                <a:ea typeface="Platypi Medium" pitchFamily="34" charset="-122"/>
                <a:cs typeface="Platypi Medium" pitchFamily="34" charset="-120"/>
              </a:rPr>
              <a:t>Performance</a:t>
            </a:r>
            <a:endParaRPr lang="en-US" sz="2150" dirty="0"/>
          </a:p>
        </p:txBody>
      </p:sp>
      <p:sp>
        <p:nvSpPr>
          <p:cNvPr id="11" name="Text 9"/>
          <p:cNvSpPr/>
          <p:nvPr/>
        </p:nvSpPr>
        <p:spPr>
          <a:xfrm>
            <a:off x="5351978" y="3231952"/>
            <a:ext cx="3926443" cy="701754"/>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They are pre-compiled, leading to faster execution times.</a:t>
            </a:r>
            <a:endParaRPr lang="en-US" sz="1700" dirty="0"/>
          </a:p>
        </p:txBody>
      </p:sp>
      <p:sp>
        <p:nvSpPr>
          <p:cNvPr id="12" name="Shape 10"/>
          <p:cNvSpPr/>
          <p:nvPr/>
        </p:nvSpPr>
        <p:spPr>
          <a:xfrm>
            <a:off x="9497735" y="2538413"/>
            <a:ext cx="4365069" cy="1965484"/>
          </a:xfrm>
          <a:prstGeom prst="rect">
            <a:avLst/>
          </a:prstGeom>
          <a:solidFill>
            <a:srgbClr val="F9F7F7"/>
          </a:solidFill>
          <a:ln/>
        </p:spPr>
      </p:sp>
      <p:sp>
        <p:nvSpPr>
          <p:cNvPr id="13" name="Shape 11"/>
          <p:cNvSpPr/>
          <p:nvPr/>
        </p:nvSpPr>
        <p:spPr>
          <a:xfrm>
            <a:off x="9497735" y="2538413"/>
            <a:ext cx="30480" cy="1965484"/>
          </a:xfrm>
          <a:prstGeom prst="roundRect">
            <a:avLst>
              <a:gd name="adj" fmla="val 107930"/>
            </a:avLst>
          </a:prstGeom>
          <a:solidFill>
            <a:srgbClr val="D8D4D4"/>
          </a:solidFill>
          <a:ln/>
        </p:spPr>
      </p:sp>
      <p:sp>
        <p:nvSpPr>
          <p:cNvPr id="14" name="Text 12"/>
          <p:cNvSpPr/>
          <p:nvPr/>
        </p:nvSpPr>
        <p:spPr>
          <a:xfrm>
            <a:off x="9717048" y="2757726"/>
            <a:ext cx="2741414" cy="342662"/>
          </a:xfrm>
          <a:prstGeom prst="rect">
            <a:avLst/>
          </a:prstGeom>
          <a:noFill/>
          <a:ln/>
        </p:spPr>
        <p:txBody>
          <a:bodyPr wrap="none" lIns="0" tIns="0" rIns="0" bIns="0" rtlCol="0" anchor="t"/>
          <a:lstStyle/>
          <a:p>
            <a:pPr algn="l" indent="0" marL="0">
              <a:lnSpc>
                <a:spcPts val="2650"/>
              </a:lnSpc>
              <a:buNone/>
            </a:pPr>
            <a:r>
              <a:rPr lang="en-US" sz="2150" dirty="0">
                <a:solidFill>
                  <a:srgbClr val="504C49"/>
                </a:solidFill>
                <a:latin typeface="Platypi Medium" pitchFamily="34" charset="0"/>
                <a:ea typeface="Platypi Medium" pitchFamily="34" charset="-122"/>
                <a:cs typeface="Platypi Medium" pitchFamily="34" charset="-120"/>
              </a:rPr>
              <a:t>Security</a:t>
            </a:r>
            <a:endParaRPr lang="en-US" sz="2150" dirty="0"/>
          </a:p>
        </p:txBody>
      </p:sp>
      <p:sp>
        <p:nvSpPr>
          <p:cNvPr id="15" name="Text 13"/>
          <p:cNvSpPr/>
          <p:nvPr/>
        </p:nvSpPr>
        <p:spPr>
          <a:xfrm>
            <a:off x="9717048" y="3231952"/>
            <a:ext cx="3926443" cy="1052632"/>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Users can execute procedures without having direct permission on the underlying tables.</a:t>
            </a:r>
            <a:endParaRPr lang="en-US" sz="1700" dirty="0"/>
          </a:p>
        </p:txBody>
      </p:sp>
      <p:sp>
        <p:nvSpPr>
          <p:cNvPr id="16" name="Text 14"/>
          <p:cNvSpPr/>
          <p:nvPr/>
        </p:nvSpPr>
        <p:spPr>
          <a:xfrm>
            <a:off x="1096566" y="4997291"/>
            <a:ext cx="12766238" cy="350877"/>
          </a:xfrm>
          <a:prstGeom prst="rect">
            <a:avLst/>
          </a:prstGeom>
          <a:noFill/>
          <a:ln/>
        </p:spPr>
        <p:txBody>
          <a:bodyPr wrap="non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Example: Automating Inventory Updates</a:t>
            </a:r>
            <a:endParaRPr lang="en-US" sz="1700" dirty="0"/>
          </a:p>
        </p:txBody>
      </p:sp>
      <p:sp>
        <p:nvSpPr>
          <p:cNvPr id="17" name="Text 15"/>
          <p:cNvSpPr/>
          <p:nvPr/>
        </p:nvSpPr>
        <p:spPr>
          <a:xfrm>
            <a:off x="1096566" y="5594866"/>
            <a:ext cx="12766238" cy="1784866"/>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 CREATE PROCEDURE UpdateStock(IN p_id INT, IN qty INT) </a:t>
            </a:r>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BEGIN </a:t>
            </a:r>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  UPDATE Inventory SET quantity = quantity - qty </a:t>
            </a:r>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  WHERE product_id = p_id; </a:t>
            </a:r>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END;</a:t>
            </a:r>
            <a:endParaRPr lang="en-US" sz="1700" dirty="0"/>
          </a:p>
        </p:txBody>
      </p:sp>
      <p:sp>
        <p:nvSpPr>
          <p:cNvPr id="18" name="Shape 16"/>
          <p:cNvSpPr/>
          <p:nvPr/>
        </p:nvSpPr>
        <p:spPr>
          <a:xfrm>
            <a:off x="767596" y="4750594"/>
            <a:ext cx="30480" cy="2875836"/>
          </a:xfrm>
          <a:prstGeom prst="rect">
            <a:avLst/>
          </a:prstGeom>
          <a:solidFill>
            <a:srgbClr val="3E2513"/>
          </a:solidFill>
          <a:ln/>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8780" y="564713"/>
            <a:ext cx="12326422" cy="513398"/>
          </a:xfrm>
          <a:prstGeom prst="rect">
            <a:avLst/>
          </a:prstGeom>
          <a:noFill/>
          <a:ln/>
        </p:spPr>
        <p:txBody>
          <a:bodyPr wrap="none" lIns="0" tIns="0" rIns="0" bIns="0" rtlCol="0" anchor="t"/>
          <a:lstStyle/>
          <a:p>
            <a:pPr algn="l" indent="0" marL="0">
              <a:lnSpc>
                <a:spcPts val="4000"/>
              </a:lnSpc>
              <a:buNone/>
            </a:pPr>
            <a:r>
              <a:rPr lang="en-US" sz="3200" dirty="0">
                <a:solidFill>
                  <a:srgbClr val="201B18"/>
                </a:solidFill>
                <a:latin typeface="Platypi Medium" pitchFamily="34" charset="0"/>
                <a:ea typeface="Platypi Medium" pitchFamily="34" charset="-122"/>
                <a:cs typeface="Platypi Medium" pitchFamily="34" charset="-120"/>
              </a:rPr>
              <a:t>User-Defined Functions (UDFs): Consistent Computed Results</a:t>
            </a:r>
            <a:endParaRPr lang="en-US" sz="3200" dirty="0"/>
          </a:p>
        </p:txBody>
      </p:sp>
      <p:sp>
        <p:nvSpPr>
          <p:cNvPr id="3" name="Text 1"/>
          <p:cNvSpPr/>
          <p:nvPr/>
        </p:nvSpPr>
        <p:spPr>
          <a:xfrm>
            <a:off x="718780" y="1488758"/>
            <a:ext cx="13192839" cy="657225"/>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UDFs are routines that accept input parameters, perform calculations, and return a single value. They are crucial for maintaining modular design and ensuring consistent logic across queries and reports.</a:t>
            </a:r>
            <a:endParaRPr lang="en-US" sz="1600" dirty="0"/>
          </a:p>
        </p:txBody>
      </p:sp>
      <p:sp>
        <p:nvSpPr>
          <p:cNvPr id="4" name="Text 2"/>
          <p:cNvSpPr/>
          <p:nvPr/>
        </p:nvSpPr>
        <p:spPr>
          <a:xfrm>
            <a:off x="1026795" y="2607945"/>
            <a:ext cx="7407235" cy="328613"/>
          </a:xfrm>
          <a:prstGeom prst="rect">
            <a:avLst/>
          </a:prstGeom>
          <a:noFill/>
          <a:ln/>
        </p:spPr>
        <p:txBody>
          <a:bodyPr wrap="non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Example: Standardizing Tax Calculation</a:t>
            </a:r>
            <a:endParaRPr lang="en-US" sz="1600" dirty="0"/>
          </a:p>
        </p:txBody>
      </p:sp>
      <p:sp>
        <p:nvSpPr>
          <p:cNvPr id="5" name="Text 3"/>
          <p:cNvSpPr/>
          <p:nvPr/>
        </p:nvSpPr>
        <p:spPr>
          <a:xfrm>
            <a:off x="1026795" y="3121343"/>
            <a:ext cx="7407235" cy="1008698"/>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 CREATE FUNCTION CalculateTax(amount DECIMAL(10,2)) </a:t>
            </a:r>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  RETURNS DECIMAL(10,2) </a:t>
            </a:r>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  RETURN amount * 0.18;</a:t>
            </a:r>
            <a:endParaRPr lang="en-US" sz="1600" dirty="0"/>
          </a:p>
        </p:txBody>
      </p:sp>
      <p:sp>
        <p:nvSpPr>
          <p:cNvPr id="6" name="Shape 4"/>
          <p:cNvSpPr/>
          <p:nvPr/>
        </p:nvSpPr>
        <p:spPr>
          <a:xfrm>
            <a:off x="718780" y="2607945"/>
            <a:ext cx="22860" cy="1522095"/>
          </a:xfrm>
          <a:prstGeom prst="rect">
            <a:avLst/>
          </a:prstGeom>
          <a:solidFill>
            <a:srgbClr val="3E2513"/>
          </a:solidFill>
          <a:ln/>
        </p:spPr>
      </p:sp>
      <p:sp>
        <p:nvSpPr>
          <p:cNvPr id="7" name="Text 5"/>
          <p:cNvSpPr/>
          <p:nvPr/>
        </p:nvSpPr>
        <p:spPr>
          <a:xfrm>
            <a:off x="718780" y="4361021"/>
            <a:ext cx="7715250" cy="328613"/>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504C49"/>
                </a:solidFill>
                <a:latin typeface="Source Serif 4" pitchFamily="34" charset="0"/>
                <a:ea typeface="Source Serif 4" pitchFamily="34" charset="-122"/>
                <a:cs typeface="Source Serif 4" pitchFamily="34" charset="-120"/>
              </a:rPr>
              <a:t>Support modular design and clean, readable queries.</a:t>
            </a:r>
            <a:endParaRPr lang="en-US" sz="1600" dirty="0"/>
          </a:p>
        </p:txBody>
      </p:sp>
      <p:sp>
        <p:nvSpPr>
          <p:cNvPr id="8" name="Text 6"/>
          <p:cNvSpPr/>
          <p:nvPr/>
        </p:nvSpPr>
        <p:spPr>
          <a:xfrm>
            <a:off x="718780" y="4761428"/>
            <a:ext cx="7715250" cy="328613"/>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504C49"/>
                </a:solidFill>
                <a:latin typeface="Source Serif 4" pitchFamily="34" charset="0"/>
                <a:ea typeface="Source Serif 4" pitchFamily="34" charset="-122"/>
                <a:cs typeface="Source Serif 4" pitchFamily="34" charset="-120"/>
              </a:rPr>
              <a:t>Improve reporting accuracy by centralizing complex calculations.</a:t>
            </a:r>
            <a:endParaRPr lang="en-US" sz="1600" dirty="0"/>
          </a:p>
        </p:txBody>
      </p:sp>
      <p:sp>
        <p:nvSpPr>
          <p:cNvPr id="9" name="Text 7"/>
          <p:cNvSpPr/>
          <p:nvPr/>
        </p:nvSpPr>
        <p:spPr>
          <a:xfrm>
            <a:off x="718780" y="5161836"/>
            <a:ext cx="7715250" cy="328613"/>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504C49"/>
                </a:solidFill>
                <a:latin typeface="Source Serif 4" pitchFamily="34" charset="0"/>
                <a:ea typeface="Source Serif 4" pitchFamily="34" charset="-122"/>
                <a:cs typeface="Source Serif 4" pitchFamily="34" charset="-120"/>
              </a:rPr>
              <a:t>Can be used directly within SELECT, WHERE, and HAVING clauses.</a:t>
            </a:r>
            <a:endParaRPr lang="en-US" sz="1600" dirty="0"/>
          </a:p>
        </p:txBody>
      </p:sp>
      <p:pic>
        <p:nvPicPr>
          <p:cNvPr id="10" name="Image 0" descr="preencoded.png">    </p:cNvPr>
          <p:cNvPicPr>
            <a:picLocks noChangeAspect="1"/>
          </p:cNvPicPr>
          <p:nvPr/>
        </p:nvPicPr>
        <p:blipFill>
          <a:blip r:embed="R93c9a4ec5d194774"/>
          <a:stretch>
            <a:fillRect/>
          </a:stretch>
        </p:blipFill>
        <p:spPr>
          <a:xfrm>
            <a:off x="8942665" y="2607945"/>
            <a:ext cx="4976455" cy="49764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1403" y="1030248"/>
            <a:ext cx="12763024" cy="536734"/>
          </a:xfrm>
          <a:prstGeom prst="rect">
            <a:avLst/>
          </a:prstGeom>
          <a:noFill/>
          <a:ln/>
        </p:spPr>
        <p:txBody>
          <a:bodyPr wrap="none" lIns="0" tIns="0" rIns="0" bIns="0" rtlCol="0" anchor="t"/>
          <a:lstStyle/>
          <a:p>
            <a:pPr algn="l" indent="0" marL="0">
              <a:lnSpc>
                <a:spcPts val="4200"/>
              </a:lnSpc>
              <a:buNone/>
            </a:pPr>
            <a:r>
              <a:rPr lang="en-US" sz="3350" dirty="0">
                <a:solidFill>
                  <a:srgbClr val="201B18"/>
                </a:solidFill>
                <a:latin typeface="Platypi Medium" pitchFamily="34" charset="0"/>
                <a:ea typeface="Platypi Medium" pitchFamily="34" charset="-122"/>
                <a:cs typeface="Platypi Medium" pitchFamily="34" charset="-120"/>
              </a:rPr>
              <a:t>Data Control Language (DCL): Managing Security and Access</a:t>
            </a:r>
            <a:endParaRPr lang="en-US" sz="3350" dirty="0"/>
          </a:p>
        </p:txBody>
      </p:sp>
      <p:sp>
        <p:nvSpPr>
          <p:cNvPr id="3" name="Text 1"/>
          <p:cNvSpPr/>
          <p:nvPr/>
        </p:nvSpPr>
        <p:spPr>
          <a:xfrm>
            <a:off x="751403" y="1996321"/>
            <a:ext cx="13127593" cy="686752"/>
          </a:xfrm>
          <a:prstGeom prst="rect">
            <a:avLst/>
          </a:prstGeom>
          <a:noFill/>
          <a:ln/>
        </p:spPr>
        <p:txBody>
          <a:bodyPr wrap="square" lIns="0" tIns="0" rIns="0" bIns="0" rtlCol="0" anchor="t"/>
          <a:lstStyle/>
          <a:p>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DCL is the part of SQL that deals with database access permissions and rights. It defines which users can perform which operations on the database objects.</a:t>
            </a:r>
            <a:endParaRPr lang="en-US" sz="1650" dirty="0"/>
          </a:p>
        </p:txBody>
      </p:sp>
      <p:pic>
        <p:nvPicPr>
          <p:cNvPr id="4" name="Image 0" descr="preencoded.png">    </p:cNvPr>
          <p:cNvPicPr>
            <a:picLocks noChangeAspect="1"/>
          </p:cNvPicPr>
          <p:nvPr/>
        </p:nvPicPr>
        <p:blipFill>
          <a:blip r:embed="R8327229595804aba"/>
          <a:stretch>
            <a:fillRect/>
          </a:stretch>
        </p:blipFill>
        <p:spPr>
          <a:xfrm>
            <a:off x="751403" y="2924532"/>
            <a:ext cx="6563797" cy="858798"/>
          </a:xfrm>
          <a:prstGeom prst="rect">
            <a:avLst/>
          </a:prstGeom>
        </p:spPr>
      </p:pic>
      <p:sp>
        <p:nvSpPr>
          <p:cNvPr id="5" name="Text 2"/>
          <p:cNvSpPr/>
          <p:nvPr/>
        </p:nvSpPr>
        <p:spPr>
          <a:xfrm>
            <a:off x="966073" y="3998000"/>
            <a:ext cx="2683669" cy="335399"/>
          </a:xfrm>
          <a:prstGeom prst="rect">
            <a:avLst/>
          </a:prstGeom>
          <a:noFill/>
          <a:ln/>
        </p:spPr>
        <p:txBody>
          <a:bodyPr wrap="none" lIns="0" tIns="0" rIns="0" bIns="0" rtlCol="0" anchor="t"/>
          <a:lstStyle/>
          <a:p>
            <a:pPr algn="l" indent="0" marL="0">
              <a:lnSpc>
                <a:spcPts val="2600"/>
              </a:lnSpc>
              <a:buNone/>
            </a:pPr>
            <a:r>
              <a:rPr lang="en-US" sz="2100" dirty="0">
                <a:solidFill>
                  <a:srgbClr val="504C49"/>
                </a:solidFill>
                <a:latin typeface="Platypi Medium" pitchFamily="34" charset="0"/>
                <a:ea typeface="Platypi Medium" pitchFamily="34" charset="-122"/>
                <a:cs typeface="Platypi Medium" pitchFamily="34" charset="-120"/>
              </a:rPr>
              <a:t>GRANT</a:t>
            </a:r>
            <a:endParaRPr lang="en-US" sz="2100" dirty="0"/>
          </a:p>
        </p:txBody>
      </p:sp>
      <p:sp>
        <p:nvSpPr>
          <p:cNvPr id="6" name="Text 3"/>
          <p:cNvSpPr/>
          <p:nvPr/>
        </p:nvSpPr>
        <p:spPr>
          <a:xfrm>
            <a:off x="966073" y="4462105"/>
            <a:ext cx="6134457" cy="343376"/>
          </a:xfrm>
          <a:prstGeom prst="rect">
            <a:avLst/>
          </a:prstGeom>
          <a:noFill/>
          <a:ln/>
        </p:spPr>
        <p:txBody>
          <a:bodyPr wrap="none" lIns="0" tIns="0" rIns="0" bIns="0" rtlCol="0" anchor="t"/>
          <a:lstStyle/>
          <a:p>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Used to give a user access privileges to a database object.</a:t>
            </a:r>
            <a:endParaRPr lang="en-US" sz="1650" dirty="0"/>
          </a:p>
        </p:txBody>
      </p:sp>
      <p:pic>
        <p:nvPicPr>
          <p:cNvPr id="7" name="Image 1" descr="preencoded.png">    </p:cNvPr>
          <p:cNvPicPr>
            <a:picLocks noChangeAspect="1"/>
          </p:cNvPicPr>
          <p:nvPr/>
        </p:nvPicPr>
        <p:blipFill>
          <a:blip r:embed="R98ed30606e674007"/>
          <a:stretch>
            <a:fillRect/>
          </a:stretch>
        </p:blipFill>
        <p:spPr>
          <a:xfrm>
            <a:off x="7315200" y="2924532"/>
            <a:ext cx="6563797" cy="858798"/>
          </a:xfrm>
          <a:prstGeom prst="rect">
            <a:avLst/>
          </a:prstGeom>
        </p:spPr>
      </p:pic>
      <p:sp>
        <p:nvSpPr>
          <p:cNvPr id="8" name="Text 4"/>
          <p:cNvSpPr/>
          <p:nvPr/>
        </p:nvSpPr>
        <p:spPr>
          <a:xfrm>
            <a:off x="7529870" y="3998000"/>
            <a:ext cx="2683669" cy="335399"/>
          </a:xfrm>
          <a:prstGeom prst="rect">
            <a:avLst/>
          </a:prstGeom>
          <a:noFill/>
          <a:ln/>
        </p:spPr>
        <p:txBody>
          <a:bodyPr wrap="none" lIns="0" tIns="0" rIns="0" bIns="0" rtlCol="0" anchor="t"/>
          <a:lstStyle/>
          <a:p>
            <a:pPr algn="l" indent="0" marL="0">
              <a:lnSpc>
                <a:spcPts val="2600"/>
              </a:lnSpc>
              <a:buNone/>
            </a:pPr>
            <a:r>
              <a:rPr lang="en-US" sz="2100" dirty="0">
                <a:solidFill>
                  <a:srgbClr val="504C49"/>
                </a:solidFill>
                <a:latin typeface="Platypi Medium" pitchFamily="34" charset="0"/>
                <a:ea typeface="Platypi Medium" pitchFamily="34" charset="-122"/>
                <a:cs typeface="Platypi Medium" pitchFamily="34" charset="-120"/>
              </a:rPr>
              <a:t>REVOKE</a:t>
            </a:r>
            <a:endParaRPr lang="en-US" sz="2100" dirty="0"/>
          </a:p>
        </p:txBody>
      </p:sp>
      <p:sp>
        <p:nvSpPr>
          <p:cNvPr id="9" name="Text 5"/>
          <p:cNvSpPr/>
          <p:nvPr/>
        </p:nvSpPr>
        <p:spPr>
          <a:xfrm>
            <a:off x="7529870" y="4462105"/>
            <a:ext cx="6134457" cy="343376"/>
          </a:xfrm>
          <a:prstGeom prst="rect">
            <a:avLst/>
          </a:prstGeom>
          <a:noFill/>
          <a:ln/>
        </p:spPr>
        <p:txBody>
          <a:bodyPr wrap="none" lIns="0" tIns="0" rIns="0" bIns="0" rtlCol="0" anchor="t"/>
          <a:lstStyle/>
          <a:p>
            <a:pPr algn="l" indent="0" marL="0">
              <a:lnSpc>
                <a:spcPts val="2700"/>
              </a:lnSpc>
              <a:buNone/>
            </a:pPr>
            <a:r>
              <a:rPr lang="en-US" sz="1650" dirty="0">
                <a:solidFill>
                  <a:srgbClr val="504C49"/>
                </a:solidFill>
                <a:latin typeface="Source Serif 4" pitchFamily="34" charset="0"/>
                <a:ea typeface="Source Serif 4" pitchFamily="34" charset="-122"/>
                <a:cs typeface="Source Serif 4" pitchFamily="34" charset="-120"/>
              </a:rPr>
              <a:t>Used to take back permissions from a user.</a:t>
            </a:r>
            <a:endParaRPr lang="en-US" sz="1650" dirty="0"/>
          </a:p>
        </p:txBody>
      </p:sp>
      <p:sp>
        <p:nvSpPr>
          <p:cNvPr id="10" name="Shape 6"/>
          <p:cNvSpPr/>
          <p:nvPr/>
        </p:nvSpPr>
        <p:spPr>
          <a:xfrm>
            <a:off x="751403" y="5261610"/>
            <a:ext cx="13127593" cy="1937623"/>
          </a:xfrm>
          <a:prstGeom prst="roundRect">
            <a:avLst>
              <a:gd name="adj" fmla="val 1662"/>
            </a:avLst>
          </a:prstGeom>
          <a:solidFill>
            <a:srgbClr val="EDD5C4"/>
          </a:solidFill>
          <a:ln/>
        </p:spPr>
      </p:sp>
      <p:pic>
        <p:nvPicPr>
          <p:cNvPr id="11" name="Image 2" descr="preencoded.png">    </p:cNvPr>
          <p:cNvPicPr>
            <a:picLocks noChangeAspect="1"/>
          </p:cNvPicPr>
          <p:nvPr/>
        </p:nvPicPr>
        <p:blipFill>
          <a:blip r:embed="Rc272afb07adb44f1"/>
          <a:stretch>
            <a:fillRect/>
          </a:stretch>
        </p:blipFill>
        <p:spPr>
          <a:xfrm>
            <a:off x="966073" y="5576888"/>
            <a:ext cx="335399" cy="268367"/>
          </a:xfrm>
          <a:prstGeom prst="rect">
            <a:avLst/>
          </a:prstGeom>
        </p:spPr>
      </p:pic>
      <p:sp>
        <p:nvSpPr>
          <p:cNvPr id="12" name="Text 7"/>
          <p:cNvSpPr/>
          <p:nvPr/>
        </p:nvSpPr>
        <p:spPr>
          <a:xfrm>
            <a:off x="1516142" y="5529858"/>
            <a:ext cx="4480917" cy="335399"/>
          </a:xfrm>
          <a:prstGeom prst="rect">
            <a:avLst/>
          </a:prstGeom>
          <a:noFill/>
          <a:ln/>
        </p:spPr>
        <p:txBody>
          <a:bodyPr wrap="none" lIns="0" tIns="0" rIns="0" bIns="0" rtlCol="0" anchor="t"/>
          <a:lstStyle/>
          <a:p>
            <a:pPr algn="l" indent="0" marL="0">
              <a:lnSpc>
                <a:spcPts val="2600"/>
              </a:lnSpc>
              <a:buNone/>
            </a:pPr>
            <a:r>
              <a:rPr lang="en-US" sz="2100" dirty="0">
                <a:solidFill>
                  <a:srgbClr val="000000"/>
                </a:solidFill>
                <a:latin typeface="Platypi Medium" pitchFamily="34" charset="0"/>
                <a:ea typeface="Platypi Medium" pitchFamily="34" charset="-122"/>
                <a:cs typeface="Platypi Medium" pitchFamily="34" charset="-120"/>
              </a:rPr>
              <a:t>Example: Securing Analyst Access</a:t>
            </a:r>
            <a:endParaRPr lang="en-US" sz="2100" dirty="0"/>
          </a:p>
        </p:txBody>
      </p:sp>
      <p:sp>
        <p:nvSpPr>
          <p:cNvPr id="13" name="Text 8"/>
          <p:cNvSpPr/>
          <p:nvPr/>
        </p:nvSpPr>
        <p:spPr>
          <a:xfrm>
            <a:off x="1516142" y="6079927"/>
            <a:ext cx="12148185" cy="350996"/>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highlight>
                  <a:srgbClr val="F2F2F2"/>
                </a:highlight>
                <a:latin typeface="Consolas" pitchFamily="34" charset="0"/>
                <a:ea typeface="Consolas" pitchFamily="34" charset="-122"/>
                <a:cs typeface="Consolas" pitchFamily="34" charset="-120"/>
              </a:rPr>
              <a:t>GRANT SELECT, INSERT ON PharmacyDB.* TO 'analyst'@'localhost';</a:t>
            </a:r>
            <a:endParaRPr lang="en-US" sz="1650" dirty="0"/>
          </a:p>
        </p:txBody>
      </p:sp>
      <p:sp>
        <p:nvSpPr>
          <p:cNvPr id="14" name="Text 9"/>
          <p:cNvSpPr/>
          <p:nvPr/>
        </p:nvSpPr>
        <p:spPr>
          <a:xfrm>
            <a:off x="1516142" y="6624042"/>
            <a:ext cx="12148185" cy="274796"/>
          </a:xfrm>
          <a:prstGeom prst="rect">
            <a:avLst/>
          </a:prstGeom>
          <a:noFill/>
          <a:ln/>
        </p:spPr>
        <p:txBody>
          <a:bodyPr wrap="none" lIns="0" tIns="0" rIns="0" bIns="0" rtlCol="0" anchor="t"/>
          <a:lstStyle/>
          <a:p>
            <a:pPr algn="l" indent="0" marL="0">
              <a:lnSpc>
                <a:spcPts val="2150"/>
              </a:lnSpc>
              <a:buNone/>
            </a:pPr>
            <a:r>
              <a:rPr lang="en-US" sz="1350" dirty="0">
                <a:solidFill>
                  <a:srgbClr val="000000"/>
                </a:solidFill>
                <a:latin typeface="Source Serif 4" pitchFamily="34" charset="0"/>
                <a:ea typeface="Source Serif 4" pitchFamily="34" charset="-122"/>
                <a:cs typeface="Source Serif 4" pitchFamily="34" charset="-120"/>
              </a:rPr>
              <a:t>This ensures the analyst can only read and add data, but not modify or delete critical information.</a:t>
            </a:r>
            <a:endParaRPr lang="en-US" sz="13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9852" y="729258"/>
            <a:ext cx="10358318" cy="514112"/>
          </a:xfrm>
          <a:prstGeom prst="rect">
            <a:avLst/>
          </a:prstGeom>
          <a:noFill/>
          <a:ln/>
        </p:spPr>
        <p:txBody>
          <a:bodyPr wrap="none" lIns="0" tIns="0" rIns="0" bIns="0" rtlCol="0" anchor="t"/>
          <a:lstStyle/>
          <a:p>
            <a:pPr algn="l" indent="0" marL="0">
              <a:lnSpc>
                <a:spcPts val="4000"/>
              </a:lnSpc>
              <a:buNone/>
            </a:pPr>
            <a:r>
              <a:rPr lang="en-US" sz="3200" dirty="0">
                <a:solidFill>
                  <a:srgbClr val="201B18"/>
                </a:solidFill>
                <a:latin typeface="Platypi Medium" pitchFamily="34" charset="0"/>
                <a:ea typeface="Platypi Medium" pitchFamily="34" charset="-122"/>
                <a:cs typeface="Platypi Medium" pitchFamily="34" charset="-120"/>
              </a:rPr>
              <a:t>Transaction Control Language (TCL): Data Integrity</a:t>
            </a:r>
            <a:endParaRPr lang="en-US" sz="3200" dirty="0"/>
          </a:p>
        </p:txBody>
      </p:sp>
      <p:sp>
        <p:nvSpPr>
          <p:cNvPr id="3" name="Text 1"/>
          <p:cNvSpPr/>
          <p:nvPr/>
        </p:nvSpPr>
        <p:spPr>
          <a:xfrm>
            <a:off x="719852" y="1654731"/>
            <a:ext cx="13190696" cy="658178"/>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TCL commands are used to manage changes made by DML statements (INSERT, UPDATE, DELETE). They ensure data integrity by allowing developers to group multiple statements into an atomic transaction.</a:t>
            </a:r>
            <a:endParaRPr lang="en-US" sz="1600" dirty="0"/>
          </a:p>
        </p:txBody>
      </p:sp>
      <p:sp>
        <p:nvSpPr>
          <p:cNvPr id="4" name="Shape 2"/>
          <p:cNvSpPr/>
          <p:nvPr/>
        </p:nvSpPr>
        <p:spPr>
          <a:xfrm>
            <a:off x="719852" y="2544247"/>
            <a:ext cx="4259818" cy="616982"/>
          </a:xfrm>
          <a:prstGeom prst="roundRect">
            <a:avLst>
              <a:gd name="adj" fmla="val 480064"/>
            </a:avLst>
          </a:prstGeom>
          <a:solidFill>
            <a:srgbClr val="F9F7F7"/>
          </a:solidFill>
          <a:ln/>
        </p:spPr>
      </p:sp>
      <p:pic>
        <p:nvPicPr>
          <p:cNvPr id="5" name="Image 0" descr="preencoded.png">    </p:cNvPr>
          <p:cNvPicPr>
            <a:picLocks noChangeAspect="1"/>
          </p:cNvPicPr>
          <p:nvPr/>
        </p:nvPicPr>
        <p:blipFill>
          <a:blip r:embed="Rbe609a5255ac49c4"/>
          <a:stretch>
            <a:fillRect/>
          </a:stretch>
        </p:blipFill>
        <p:spPr>
          <a:xfrm>
            <a:off x="2695456" y="2659856"/>
            <a:ext cx="308491" cy="385643"/>
          </a:xfrm>
          <a:prstGeom prst="rect">
            <a:avLst/>
          </a:prstGeom>
        </p:spPr>
      </p:pic>
      <p:sp>
        <p:nvSpPr>
          <p:cNvPr id="6" name="Text 3"/>
          <p:cNvSpPr/>
          <p:nvPr/>
        </p:nvSpPr>
        <p:spPr>
          <a:xfrm>
            <a:off x="925473" y="3366849"/>
            <a:ext cx="2571036" cy="321231"/>
          </a:xfrm>
          <a:prstGeom prst="rect">
            <a:avLst/>
          </a:prstGeom>
          <a:noFill/>
          <a:ln/>
        </p:spPr>
        <p:txBody>
          <a:bodyPr wrap="none" lIns="0" tIns="0" rIns="0" bIns="0" rtlCol="0" anchor="t"/>
          <a:lstStyle/>
          <a:p>
            <a:pPr algn="l"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COMMIT</a:t>
            </a:r>
            <a:endParaRPr lang="en-US" sz="2000" dirty="0"/>
          </a:p>
        </p:txBody>
      </p:sp>
      <p:sp>
        <p:nvSpPr>
          <p:cNvPr id="7" name="Text 4"/>
          <p:cNvSpPr/>
          <p:nvPr/>
        </p:nvSpPr>
        <p:spPr>
          <a:xfrm>
            <a:off x="925473" y="3811429"/>
            <a:ext cx="3848576" cy="658178"/>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Saves all changes made during the current transaction permanently.</a:t>
            </a:r>
            <a:endParaRPr lang="en-US" sz="1600" dirty="0"/>
          </a:p>
        </p:txBody>
      </p:sp>
      <p:sp>
        <p:nvSpPr>
          <p:cNvPr id="8" name="Shape 5"/>
          <p:cNvSpPr/>
          <p:nvPr/>
        </p:nvSpPr>
        <p:spPr>
          <a:xfrm>
            <a:off x="5185291" y="2544247"/>
            <a:ext cx="4259818" cy="616982"/>
          </a:xfrm>
          <a:prstGeom prst="roundRect">
            <a:avLst>
              <a:gd name="adj" fmla="val 480064"/>
            </a:avLst>
          </a:prstGeom>
          <a:solidFill>
            <a:srgbClr val="F9F7F7"/>
          </a:solidFill>
          <a:ln/>
        </p:spPr>
      </p:sp>
      <p:pic>
        <p:nvPicPr>
          <p:cNvPr id="9" name="Image 1" descr="preencoded.png">    </p:cNvPr>
          <p:cNvPicPr>
            <a:picLocks noChangeAspect="1"/>
          </p:cNvPicPr>
          <p:nvPr/>
        </p:nvPicPr>
        <p:blipFill>
          <a:blip r:embed="Rba459770263a4599"/>
          <a:stretch>
            <a:fillRect/>
          </a:stretch>
        </p:blipFill>
        <p:spPr>
          <a:xfrm>
            <a:off x="7160895" y="2659856"/>
            <a:ext cx="308491" cy="385643"/>
          </a:xfrm>
          <a:prstGeom prst="rect">
            <a:avLst/>
          </a:prstGeom>
        </p:spPr>
      </p:pic>
      <p:sp>
        <p:nvSpPr>
          <p:cNvPr id="10" name="Text 6"/>
          <p:cNvSpPr/>
          <p:nvPr/>
        </p:nvSpPr>
        <p:spPr>
          <a:xfrm>
            <a:off x="5390912" y="3366849"/>
            <a:ext cx="2571036" cy="321231"/>
          </a:xfrm>
          <a:prstGeom prst="rect">
            <a:avLst/>
          </a:prstGeom>
          <a:noFill/>
          <a:ln/>
        </p:spPr>
        <p:txBody>
          <a:bodyPr wrap="none" lIns="0" tIns="0" rIns="0" bIns="0" rtlCol="0" anchor="t"/>
          <a:lstStyle/>
          <a:p>
            <a:pPr algn="l"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ROLLBACK</a:t>
            </a:r>
            <a:endParaRPr lang="en-US" sz="2000" dirty="0"/>
          </a:p>
        </p:txBody>
      </p:sp>
      <p:sp>
        <p:nvSpPr>
          <p:cNvPr id="11" name="Text 7"/>
          <p:cNvSpPr/>
          <p:nvPr/>
        </p:nvSpPr>
        <p:spPr>
          <a:xfrm>
            <a:off x="5390912" y="3811429"/>
            <a:ext cx="3848576" cy="658178"/>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Undoes all changes since the last COMMIT or START TRANSACTION.</a:t>
            </a:r>
            <a:endParaRPr lang="en-US" sz="1600" dirty="0"/>
          </a:p>
        </p:txBody>
      </p:sp>
      <p:sp>
        <p:nvSpPr>
          <p:cNvPr id="12" name="Shape 8"/>
          <p:cNvSpPr/>
          <p:nvPr/>
        </p:nvSpPr>
        <p:spPr>
          <a:xfrm>
            <a:off x="9650730" y="2544247"/>
            <a:ext cx="4259818" cy="616982"/>
          </a:xfrm>
          <a:prstGeom prst="roundRect">
            <a:avLst>
              <a:gd name="adj" fmla="val 480064"/>
            </a:avLst>
          </a:prstGeom>
          <a:solidFill>
            <a:srgbClr val="F9F7F7"/>
          </a:solidFill>
          <a:ln/>
        </p:spPr>
      </p:sp>
      <p:pic>
        <p:nvPicPr>
          <p:cNvPr id="13" name="Image 2" descr="preencoded.png">    </p:cNvPr>
          <p:cNvPicPr>
            <a:picLocks noChangeAspect="1"/>
          </p:cNvPicPr>
          <p:nvPr/>
        </p:nvPicPr>
        <p:blipFill>
          <a:blip r:embed="Rda3cee41a1b74ef1"/>
          <a:stretch>
            <a:fillRect/>
          </a:stretch>
        </p:blipFill>
        <p:spPr>
          <a:xfrm>
            <a:off x="11626334" y="2659856"/>
            <a:ext cx="308491" cy="385643"/>
          </a:xfrm>
          <a:prstGeom prst="rect">
            <a:avLst/>
          </a:prstGeom>
        </p:spPr>
      </p:pic>
      <p:sp>
        <p:nvSpPr>
          <p:cNvPr id="14" name="Text 9"/>
          <p:cNvSpPr/>
          <p:nvPr/>
        </p:nvSpPr>
        <p:spPr>
          <a:xfrm>
            <a:off x="9856351" y="3366849"/>
            <a:ext cx="2571036" cy="321231"/>
          </a:xfrm>
          <a:prstGeom prst="rect">
            <a:avLst/>
          </a:prstGeom>
          <a:noFill/>
          <a:ln/>
        </p:spPr>
        <p:txBody>
          <a:bodyPr wrap="none" lIns="0" tIns="0" rIns="0" bIns="0" rtlCol="0" anchor="t"/>
          <a:lstStyle/>
          <a:p>
            <a:pPr algn="l"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SAVEPOINT</a:t>
            </a:r>
            <a:endParaRPr lang="en-US" sz="2000" dirty="0"/>
          </a:p>
        </p:txBody>
      </p:sp>
      <p:sp>
        <p:nvSpPr>
          <p:cNvPr id="15" name="Text 10"/>
          <p:cNvSpPr/>
          <p:nvPr/>
        </p:nvSpPr>
        <p:spPr>
          <a:xfrm>
            <a:off x="9856351" y="3811429"/>
            <a:ext cx="3848576" cy="658178"/>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Creates a point within a transaction to which you can later ROLLBACK.</a:t>
            </a:r>
            <a:endParaRPr lang="en-US" sz="1600" dirty="0"/>
          </a:p>
        </p:txBody>
      </p:sp>
      <p:sp>
        <p:nvSpPr>
          <p:cNvPr id="16" name="Text 11"/>
          <p:cNvSpPr/>
          <p:nvPr/>
        </p:nvSpPr>
        <p:spPr>
          <a:xfrm>
            <a:off x="1028343" y="5137904"/>
            <a:ext cx="12882205" cy="329089"/>
          </a:xfrm>
          <a:prstGeom prst="rect">
            <a:avLst/>
          </a:prstGeom>
          <a:noFill/>
          <a:ln/>
        </p:spPr>
        <p:txBody>
          <a:bodyPr wrap="non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Example: Ensuring an Update Completes Safely</a:t>
            </a:r>
            <a:endParaRPr lang="en-US" sz="1600" dirty="0"/>
          </a:p>
        </p:txBody>
      </p:sp>
      <p:sp>
        <p:nvSpPr>
          <p:cNvPr id="17" name="Text 12"/>
          <p:cNvSpPr/>
          <p:nvPr/>
        </p:nvSpPr>
        <p:spPr>
          <a:xfrm>
            <a:off x="1028343" y="5698331"/>
            <a:ext cx="12882205" cy="1010126"/>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 START TRANSACTION; </a:t>
            </a:r>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UPDATE Sales SET total_amount = total_amount + 100 WHERE sale_id = 1; </a:t>
            </a:r>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COMMIT;</a:t>
            </a:r>
            <a:endParaRPr lang="en-US" sz="1600" dirty="0"/>
          </a:p>
        </p:txBody>
      </p:sp>
      <p:sp>
        <p:nvSpPr>
          <p:cNvPr id="18" name="Shape 13"/>
          <p:cNvSpPr/>
          <p:nvPr/>
        </p:nvSpPr>
        <p:spPr>
          <a:xfrm>
            <a:off x="719852" y="4906566"/>
            <a:ext cx="22860" cy="2033230"/>
          </a:xfrm>
          <a:prstGeom prst="rect">
            <a:avLst/>
          </a:prstGeom>
          <a:solidFill>
            <a:srgbClr val="3E2513"/>
          </a:solidFill>
          <a:ln/>
        </p:spPr>
      </p:sp>
      <p:sp>
        <p:nvSpPr>
          <p:cNvPr id="19" name="Text 14"/>
          <p:cNvSpPr/>
          <p:nvPr/>
        </p:nvSpPr>
        <p:spPr>
          <a:xfrm>
            <a:off x="719852" y="7171134"/>
            <a:ext cx="13190696" cy="329089"/>
          </a:xfrm>
          <a:prstGeom prst="rect">
            <a:avLst/>
          </a:prstGeom>
          <a:noFill/>
          <a:ln/>
        </p:spPr>
        <p:txBody>
          <a:bodyPr wrap="non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TCL guarantees the ACID properties (Atomicity, Consistency, Isolation, Durability), especially during potential failures.</a:t>
            </a:r>
            <a:endParaRPr lang="en-US"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5788" y="460296"/>
            <a:ext cx="6324600" cy="418505"/>
          </a:xfrm>
          <a:prstGeom prst="rect">
            <a:avLst/>
          </a:prstGeom>
          <a:noFill/>
          <a:ln/>
        </p:spPr>
        <p:txBody>
          <a:bodyPr wrap="none" lIns="0" tIns="0" rIns="0" bIns="0" rtlCol="0" anchor="t"/>
          <a:lstStyle/>
          <a:p>
            <a:pPr algn="l" indent="0" marL="0">
              <a:lnSpc>
                <a:spcPts val="3250"/>
              </a:lnSpc>
              <a:buNone/>
            </a:pPr>
            <a:r>
              <a:rPr lang="en-US" sz="2600" dirty="0">
                <a:solidFill>
                  <a:srgbClr val="201B18"/>
                </a:solidFill>
                <a:latin typeface="Platypi Medium" pitchFamily="34" charset="0"/>
                <a:ea typeface="Platypi Medium" pitchFamily="34" charset="-122"/>
                <a:cs typeface="Platypi Medium" pitchFamily="34" charset="-120"/>
              </a:rPr>
              <a:t>Mastering Advanced SQL Components</a:t>
            </a:r>
            <a:endParaRPr lang="en-US" sz="2600" dirty="0"/>
          </a:p>
        </p:txBody>
      </p:sp>
      <p:sp>
        <p:nvSpPr>
          <p:cNvPr id="3" name="Text 1"/>
          <p:cNvSpPr/>
          <p:nvPr/>
        </p:nvSpPr>
        <p:spPr>
          <a:xfrm>
            <a:off x="585788" y="1213485"/>
            <a:ext cx="13458825" cy="267772"/>
          </a:xfrm>
          <a:prstGeom prst="rect">
            <a:avLst/>
          </a:prstGeom>
          <a:noFill/>
          <a:ln/>
        </p:spPr>
        <p:txBody>
          <a:bodyPr wrap="none" lIns="0" tIns="0" rIns="0" bIns="0" rtlCol="0" anchor="t"/>
          <a:lstStyle/>
          <a:p>
            <a:pPr algn="l" indent="0" marL="0">
              <a:lnSpc>
                <a:spcPts val="2100"/>
              </a:lnSpc>
              <a:buNone/>
            </a:pPr>
            <a:r>
              <a:rPr lang="en-US" sz="1300" dirty="0">
                <a:solidFill>
                  <a:srgbClr val="504C49"/>
                </a:solidFill>
                <a:latin typeface="Source Serif 4" pitchFamily="34" charset="0"/>
                <a:ea typeface="Source Serif 4" pitchFamily="34" charset="-122"/>
                <a:cs typeface="Source Serif 4" pitchFamily="34" charset="-120"/>
              </a:rPr>
              <a:t>Integrating these advanced components allows you to build more robust, secure, and efficient database applications.</a:t>
            </a:r>
            <a:endParaRPr lang="en-US" sz="1300" dirty="0"/>
          </a:p>
        </p:txBody>
      </p:sp>
      <p:pic>
        <p:nvPicPr>
          <p:cNvPr id="4" name="Image 0" descr="preencoded.png">    </p:cNvPr>
          <p:cNvPicPr>
            <a:picLocks noChangeAspect="1"/>
          </p:cNvPicPr>
          <p:nvPr/>
        </p:nvPicPr>
        <p:blipFill>
          <a:blip r:embed="R22162597f2aa4bdb"/>
          <a:stretch>
            <a:fillRect/>
          </a:stretch>
        </p:blipFill>
        <p:spPr>
          <a:xfrm>
            <a:off x="593408" y="1779270"/>
            <a:ext cx="4391978" cy="4391978"/>
          </a:xfrm>
          <a:prstGeom prst="rect">
            <a:avLst/>
          </a:prstGeom>
        </p:spPr>
      </p:pic>
      <p:pic>
        <p:nvPicPr>
          <p:cNvPr id="5" name="Image 1" descr="preencoded.png">    </p:cNvPr>
          <p:cNvPicPr>
            <a:picLocks noChangeAspect="1"/>
          </p:cNvPicPr>
          <p:nvPr/>
        </p:nvPicPr>
        <p:blipFill>
          <a:blip r:embed="R1f199a4ab64d4228"/>
          <a:stretch>
            <a:fillRect/>
          </a:stretch>
        </p:blipFill>
        <p:spPr>
          <a:xfrm>
            <a:off x="5119211" y="1779270"/>
            <a:ext cx="4391978" cy="4391978"/>
          </a:xfrm>
          <a:prstGeom prst="rect">
            <a:avLst/>
          </a:prstGeom>
        </p:spPr>
      </p:pic>
      <p:pic>
        <p:nvPicPr>
          <p:cNvPr id="6" name="Image 2" descr="preencoded.png">    </p:cNvPr>
          <p:cNvPicPr>
            <a:picLocks noChangeAspect="1"/>
          </p:cNvPicPr>
          <p:nvPr/>
        </p:nvPicPr>
        <p:blipFill>
          <a:blip r:embed="R7be8dc6beafb4937"/>
          <a:stretch>
            <a:fillRect/>
          </a:stretch>
        </p:blipFill>
        <p:spPr>
          <a:xfrm>
            <a:off x="9645015" y="1779270"/>
            <a:ext cx="4391978" cy="4391978"/>
          </a:xfrm>
          <a:prstGeom prst="rect">
            <a:avLst/>
          </a:prstGeom>
        </p:spPr>
      </p:pic>
      <p:sp>
        <p:nvSpPr>
          <p:cNvPr id="7" name="Text 2"/>
          <p:cNvSpPr/>
          <p:nvPr/>
        </p:nvSpPr>
        <p:spPr>
          <a:xfrm>
            <a:off x="585788" y="6532007"/>
            <a:ext cx="2510909" cy="313849"/>
          </a:xfrm>
          <a:prstGeom prst="rect">
            <a:avLst/>
          </a:prstGeom>
          <a:noFill/>
          <a:ln/>
        </p:spPr>
        <p:txBody>
          <a:bodyPr wrap="none" lIns="0" tIns="0" rIns="0" bIns="0" rtlCol="0" anchor="t"/>
          <a:lstStyle/>
          <a:p>
            <a:pPr algn="l" indent="0" marL="0">
              <a:lnSpc>
                <a:spcPts val="2450"/>
              </a:lnSpc>
              <a:buNone/>
            </a:pPr>
            <a:r>
              <a:rPr lang="en-US" sz="1950" dirty="0">
                <a:solidFill>
                  <a:srgbClr val="201B18"/>
                </a:solidFill>
                <a:latin typeface="Platypi Medium" pitchFamily="34" charset="0"/>
                <a:ea typeface="Platypi Medium" pitchFamily="34" charset="-122"/>
                <a:cs typeface="Platypi Medium" pitchFamily="34" charset="-120"/>
              </a:rPr>
              <a:t>Key Takeaways</a:t>
            </a:r>
            <a:endParaRPr lang="en-US" sz="1950" dirty="0"/>
          </a:p>
        </p:txBody>
      </p:sp>
      <p:sp>
        <p:nvSpPr>
          <p:cNvPr id="8" name="Text 3"/>
          <p:cNvSpPr/>
          <p:nvPr/>
        </p:nvSpPr>
        <p:spPr>
          <a:xfrm>
            <a:off x="585788" y="7096839"/>
            <a:ext cx="13458825" cy="267772"/>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504C49"/>
                </a:solidFill>
                <a:latin typeface="Source Serif 4" pitchFamily="34" charset="0"/>
                <a:ea typeface="Source Serif 4" pitchFamily="34" charset="-122"/>
                <a:cs typeface="Source Serif 4" pitchFamily="34" charset="-120"/>
              </a:rPr>
              <a:t>Views &amp; CTEs:</a:t>
            </a:r>
            <a:pPr algn="l" indent="0" marL="0">
              <a:lnSpc>
                <a:spcPts val="2100"/>
              </a:lnSpc>
              <a:buNone/>
            </a:pPr>
            <a:r>
              <a:rPr lang="en-US" sz="1300" dirty="0">
                <a:solidFill>
                  <a:srgbClr val="504C49"/>
                </a:solidFill>
                <a:latin typeface="Source Serif 4" pitchFamily="34" charset="0"/>
                <a:ea typeface="Source Serif 4" pitchFamily="34" charset="-122"/>
                <a:cs typeface="Source Serif 4" pitchFamily="34" charset="-120"/>
              </a:rPr>
              <a:t> Abstract complexity and enhance query readability.</a:t>
            </a:r>
            <a:endParaRPr lang="en-US" sz="1300" dirty="0"/>
          </a:p>
        </p:txBody>
      </p:sp>
      <p:sp>
        <p:nvSpPr>
          <p:cNvPr id="9" name="Text 4"/>
          <p:cNvSpPr/>
          <p:nvPr/>
        </p:nvSpPr>
        <p:spPr>
          <a:xfrm>
            <a:off x="585788" y="7423190"/>
            <a:ext cx="13458825" cy="267772"/>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504C49"/>
                </a:solidFill>
                <a:latin typeface="Source Serif 4" pitchFamily="34" charset="0"/>
                <a:ea typeface="Source Serif 4" pitchFamily="34" charset="-122"/>
                <a:cs typeface="Source Serif 4" pitchFamily="34" charset="-120"/>
              </a:rPr>
              <a:t>Procedures &amp; Functions:</a:t>
            </a:r>
            <a:pPr algn="l" indent="0" marL="0">
              <a:lnSpc>
                <a:spcPts val="2100"/>
              </a:lnSpc>
              <a:buNone/>
            </a:pPr>
            <a:r>
              <a:rPr lang="en-US" sz="1300" dirty="0">
                <a:solidFill>
                  <a:srgbClr val="504C49"/>
                </a:solidFill>
                <a:latin typeface="Source Serif 4" pitchFamily="34" charset="0"/>
                <a:ea typeface="Source Serif 4" pitchFamily="34" charset="-122"/>
                <a:cs typeface="Source Serif 4" pitchFamily="34" charset="-120"/>
              </a:rPr>
              <a:t> Centralize business logic for performance and reuse.</a:t>
            </a:r>
            <a:endParaRPr lang="en-US" sz="1300" dirty="0"/>
          </a:p>
        </p:txBody>
      </p:sp>
      <p:sp>
        <p:nvSpPr>
          <p:cNvPr id="10" name="Text 5"/>
          <p:cNvSpPr/>
          <p:nvPr/>
        </p:nvSpPr>
        <p:spPr>
          <a:xfrm>
            <a:off x="585788" y="7749540"/>
            <a:ext cx="13458825" cy="267772"/>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504C49"/>
                </a:solidFill>
                <a:latin typeface="Source Serif 4" pitchFamily="34" charset="0"/>
                <a:ea typeface="Source Serif 4" pitchFamily="34" charset="-122"/>
                <a:cs typeface="Source Serif 4" pitchFamily="34" charset="-120"/>
              </a:rPr>
              <a:t>DCL &amp; TCL:</a:t>
            </a:r>
            <a:pPr algn="l" indent="0" marL="0">
              <a:lnSpc>
                <a:spcPts val="2100"/>
              </a:lnSpc>
              <a:buNone/>
            </a:pPr>
            <a:r>
              <a:rPr lang="en-US" sz="1300" dirty="0">
                <a:solidFill>
                  <a:srgbClr val="504C49"/>
                </a:solidFill>
                <a:latin typeface="Source Serif 4" pitchFamily="34" charset="0"/>
                <a:ea typeface="Source Serif 4" pitchFamily="34" charset="-122"/>
                <a:cs typeface="Source Serif 4" pitchFamily="34" charset="-120"/>
              </a:rPr>
              <a:t> Enforce stringent security and transactional integrity.</a:t>
            </a:r>
            <a:endParaRPr lang="en-US" sz="1300" dirty="0"/>
          </a:p>
        </p:txBody>
      </p:sp>
      <p:sp>
        <p:nvSpPr>
          <p:cNvPr id="11" name="Text 6"/>
          <p:cNvSpPr/>
          <p:nvPr/>
        </p:nvSpPr>
        <p:spPr>
          <a:xfrm>
            <a:off x="585788" y="8205549"/>
            <a:ext cx="13458825" cy="267772"/>
          </a:xfrm>
          <a:prstGeom prst="rect">
            <a:avLst/>
          </a:prstGeom>
          <a:noFill/>
          <a:ln/>
        </p:spPr>
        <p:txBody>
          <a:bodyPr wrap="none" lIns="0" tIns="0" rIns="0" bIns="0" rtlCol="0" anchor="t"/>
          <a:lstStyle/>
          <a:p>
            <a:pPr algn="l" indent="0" marL="0">
              <a:lnSpc>
                <a:spcPts val="2100"/>
              </a:lnSpc>
              <a:buNone/>
            </a:pPr>
            <a:r>
              <a:rPr lang="en-US" sz="1300" dirty="0">
                <a:solidFill>
                  <a:srgbClr val="504C49"/>
                </a:solidFill>
                <a:latin typeface="Source Serif 4" pitchFamily="34" charset="0"/>
                <a:ea typeface="Source Serif 4" pitchFamily="34" charset="-122"/>
                <a:cs typeface="Source Serif 4" pitchFamily="34" charset="-120"/>
              </a:rPr>
              <a:t>Your next step is to practice integrating these controls into your daily development workflows.</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6047" y="594003"/>
            <a:ext cx="7645360" cy="540068"/>
          </a:xfrm>
          <a:prstGeom prst="rect">
            <a:avLst/>
          </a:prstGeom>
          <a:noFill/>
          <a:ln/>
        </p:spPr>
        <p:txBody>
          <a:bodyPr wrap="none" lIns="0" tIns="0" rIns="0" bIns="0" rtlCol="0" anchor="t"/>
          <a:lstStyle/>
          <a:p>
            <a:pPr algn="l" indent="0" marL="0">
              <a:lnSpc>
                <a:spcPts val="4250"/>
              </a:lnSpc>
              <a:buNone/>
            </a:pPr>
            <a:r>
              <a:rPr lang="en-US" sz="3400" dirty="0">
                <a:solidFill>
                  <a:srgbClr val="201B18"/>
                </a:solidFill>
                <a:latin typeface="Platypi Medium" pitchFamily="34" charset="0"/>
                <a:ea typeface="Platypi Medium" pitchFamily="34" charset="-122"/>
                <a:cs typeface="Platypi Medium" pitchFamily="34" charset="-120"/>
              </a:rPr>
              <a:t>Database Architecture: Foundations</a:t>
            </a:r>
            <a:endParaRPr lang="en-US" sz="3400" dirty="0"/>
          </a:p>
        </p:txBody>
      </p:sp>
      <p:sp>
        <p:nvSpPr>
          <p:cNvPr id="3" name="Text 1"/>
          <p:cNvSpPr/>
          <p:nvPr/>
        </p:nvSpPr>
        <p:spPr>
          <a:xfrm>
            <a:off x="756047" y="1566029"/>
            <a:ext cx="13118306" cy="691039"/>
          </a:xfrm>
          <a:prstGeom prst="rect">
            <a:avLst/>
          </a:prstGeom>
          <a:noFill/>
          <a:ln/>
        </p:spPr>
        <p:txBody>
          <a:bodyPr wrap="square" lIns="0" tIns="0" rIns="0" bIns="0" rtlCol="0" anchor="t"/>
          <a:lstStyle/>
          <a:p>
            <a:pPr algn="l" indent="0" marL="0">
              <a:lnSpc>
                <a:spcPts val="2700"/>
              </a:lnSpc>
              <a:buNone/>
            </a:pPr>
            <a:r>
              <a:rPr lang="en-US" sz="1700" dirty="0">
                <a:solidFill>
                  <a:srgbClr val="504C49"/>
                </a:solidFill>
                <a:latin typeface="Source Serif 4" pitchFamily="34" charset="0"/>
                <a:ea typeface="Source Serif 4" pitchFamily="34" charset="-122"/>
                <a:cs typeface="Source Serif 4" pitchFamily="34" charset="-120"/>
              </a:rPr>
              <a:t>The database, named </a:t>
            </a:r>
            <a:pPr algn="l" indent="0" marL="0">
              <a:lnSpc>
                <a:spcPts val="2700"/>
              </a:lnSpc>
              <a:buNone/>
            </a:pPr>
            <a:r>
              <a:rPr lang="en-US" sz="1700" b="1" dirty="0">
                <a:solidFill>
                  <a:srgbClr val="504C49"/>
                </a:solidFill>
                <a:latin typeface="Source Serif 4" pitchFamily="34" charset="0"/>
                <a:ea typeface="Source Serif 4" pitchFamily="34" charset="-122"/>
                <a:cs typeface="Source Serif 4" pitchFamily="34" charset="-120"/>
              </a:rPr>
              <a:t>Pharmacy\_Inventory\_Management</a:t>
            </a:r>
            <a:pPr algn="l" indent="0" marL="0">
              <a:lnSpc>
                <a:spcPts val="2700"/>
              </a:lnSpc>
              <a:buNone/>
            </a:pPr>
            <a:r>
              <a:rPr lang="en-US" sz="1700" dirty="0">
                <a:solidFill>
                  <a:srgbClr val="504C49"/>
                </a:solidFill>
                <a:latin typeface="Source Serif 4" pitchFamily="34" charset="0"/>
                <a:ea typeface="Source Serif 4" pitchFamily="34" charset="-122"/>
                <a:cs typeface="Source Serif 4" pitchFamily="34" charset="-120"/>
              </a:rPr>
              <a:t>, is a highly structured, relational model designed for robust performance and integrity.</a:t>
            </a:r>
            <a:endParaRPr lang="en-US" sz="1700" dirty="0"/>
          </a:p>
        </p:txBody>
      </p:sp>
      <p:sp>
        <p:nvSpPr>
          <p:cNvPr id="4" name="Shape 2"/>
          <p:cNvSpPr/>
          <p:nvPr/>
        </p:nvSpPr>
        <p:spPr>
          <a:xfrm>
            <a:off x="756047" y="2743081"/>
            <a:ext cx="3722013" cy="2367558"/>
          </a:xfrm>
          <a:prstGeom prst="roundRect">
            <a:avLst>
              <a:gd name="adj" fmla="val 1369"/>
            </a:avLst>
          </a:prstGeom>
          <a:solidFill>
            <a:srgbClr val="F9F7F7"/>
          </a:solidFill>
          <a:ln/>
        </p:spPr>
      </p:sp>
      <p:sp>
        <p:nvSpPr>
          <p:cNvPr id="5" name="Text 3"/>
          <p:cNvSpPr/>
          <p:nvPr/>
        </p:nvSpPr>
        <p:spPr>
          <a:xfrm>
            <a:off x="972026" y="2959060"/>
            <a:ext cx="2903220" cy="337542"/>
          </a:xfrm>
          <a:prstGeom prst="rect">
            <a:avLst/>
          </a:prstGeom>
          <a:noFill/>
          <a:ln/>
        </p:spPr>
        <p:txBody>
          <a:bodyPr wrap="none" lIns="0" tIns="0" rIns="0" bIns="0" rtlCol="0" anchor="t"/>
          <a:lstStyle/>
          <a:p>
            <a:pPr algn="l" indent="0" marL="0">
              <a:lnSpc>
                <a:spcPts val="2650"/>
              </a:lnSpc>
              <a:buNone/>
            </a:pPr>
            <a:r>
              <a:rPr lang="en-US" sz="2100" dirty="0">
                <a:solidFill>
                  <a:srgbClr val="504C49"/>
                </a:solidFill>
                <a:latin typeface="Platypi Medium" pitchFamily="34" charset="0"/>
                <a:ea typeface="Platypi Medium" pitchFamily="34" charset="-122"/>
                <a:cs typeface="Platypi Medium" pitchFamily="34" charset="-120"/>
              </a:rPr>
              <a:t>Comprehensive Scope</a:t>
            </a:r>
            <a:endParaRPr lang="en-US" sz="2100" dirty="0"/>
          </a:p>
        </p:txBody>
      </p:sp>
      <p:sp>
        <p:nvSpPr>
          <p:cNvPr id="6" name="Text 4"/>
          <p:cNvSpPr/>
          <p:nvPr/>
        </p:nvSpPr>
        <p:spPr>
          <a:xfrm>
            <a:off x="972026" y="3512582"/>
            <a:ext cx="3290054" cy="1036558"/>
          </a:xfrm>
          <a:prstGeom prst="rect">
            <a:avLst/>
          </a:prstGeom>
          <a:noFill/>
          <a:ln/>
        </p:spPr>
        <p:txBody>
          <a:bodyPr wrap="square" lIns="0" tIns="0" rIns="0" bIns="0" rtlCol="0" anchor="t"/>
          <a:lstStyle/>
          <a:p>
            <a:pPr algn="l" indent="0" marL="0">
              <a:lnSpc>
                <a:spcPts val="2700"/>
              </a:lnSpc>
              <a:buNone/>
            </a:pPr>
            <a:r>
              <a:rPr lang="en-US" sz="1700" dirty="0">
                <a:solidFill>
                  <a:srgbClr val="504C49"/>
                </a:solidFill>
                <a:latin typeface="Source Serif 4" pitchFamily="34" charset="0"/>
                <a:ea typeface="Source Serif 4" pitchFamily="34" charset="-122"/>
                <a:cs typeface="Source Serif 4" pitchFamily="34" charset="-120"/>
              </a:rPr>
              <a:t>Composed of </a:t>
            </a:r>
            <a:pPr algn="l" indent="0" marL="0">
              <a:lnSpc>
                <a:spcPts val="2700"/>
              </a:lnSpc>
              <a:buNone/>
            </a:pPr>
            <a:r>
              <a:rPr lang="en-US" sz="1700" b="1" dirty="0">
                <a:solidFill>
                  <a:srgbClr val="504C49"/>
                </a:solidFill>
                <a:latin typeface="Source Serif 4" pitchFamily="34" charset="0"/>
                <a:ea typeface="Source Serif 4" pitchFamily="34" charset="-122"/>
                <a:cs typeface="Source Serif 4" pitchFamily="34" charset="-120"/>
              </a:rPr>
              <a:t>25 interrelated tables</a:t>
            </a:r>
            <a:pPr algn="l" indent="0" marL="0">
              <a:lnSpc>
                <a:spcPts val="2700"/>
              </a:lnSpc>
              <a:buNone/>
            </a:pPr>
            <a:r>
              <a:rPr lang="en-US" sz="1700" dirty="0">
                <a:solidFill>
                  <a:srgbClr val="504C49"/>
                </a:solidFill>
                <a:latin typeface="Source Serif 4" pitchFamily="34" charset="0"/>
                <a:ea typeface="Source Serif 4" pitchFamily="34" charset="-122"/>
                <a:cs typeface="Source Serif 4" pitchFamily="34" charset="-120"/>
              </a:rPr>
              <a:t> covering all aspects of the business.</a:t>
            </a:r>
            <a:endParaRPr lang="en-US" sz="1700" dirty="0"/>
          </a:p>
        </p:txBody>
      </p:sp>
      <p:sp>
        <p:nvSpPr>
          <p:cNvPr id="7" name="Shape 5"/>
          <p:cNvSpPr/>
          <p:nvPr/>
        </p:nvSpPr>
        <p:spPr>
          <a:xfrm>
            <a:off x="4694039" y="2743081"/>
            <a:ext cx="3722132" cy="2367558"/>
          </a:xfrm>
          <a:prstGeom prst="roundRect">
            <a:avLst>
              <a:gd name="adj" fmla="val 1369"/>
            </a:avLst>
          </a:prstGeom>
          <a:solidFill>
            <a:srgbClr val="F9F7F7"/>
          </a:solidFill>
          <a:ln/>
        </p:spPr>
      </p:sp>
      <p:sp>
        <p:nvSpPr>
          <p:cNvPr id="8" name="Text 6"/>
          <p:cNvSpPr/>
          <p:nvPr/>
        </p:nvSpPr>
        <p:spPr>
          <a:xfrm>
            <a:off x="4910018" y="2959060"/>
            <a:ext cx="2700218" cy="337542"/>
          </a:xfrm>
          <a:prstGeom prst="rect">
            <a:avLst/>
          </a:prstGeom>
          <a:noFill/>
          <a:ln/>
        </p:spPr>
        <p:txBody>
          <a:bodyPr wrap="none" lIns="0" tIns="0" rIns="0" bIns="0" rtlCol="0" anchor="t"/>
          <a:lstStyle/>
          <a:p>
            <a:pPr algn="l" indent="0" marL="0">
              <a:lnSpc>
                <a:spcPts val="2650"/>
              </a:lnSpc>
              <a:buNone/>
            </a:pPr>
            <a:r>
              <a:rPr lang="en-US" sz="2100" dirty="0">
                <a:solidFill>
                  <a:srgbClr val="504C49"/>
                </a:solidFill>
                <a:latin typeface="Platypi Medium" pitchFamily="34" charset="0"/>
                <a:ea typeface="Platypi Medium" pitchFamily="34" charset="-122"/>
                <a:cs typeface="Platypi Medium" pitchFamily="34" charset="-120"/>
              </a:rPr>
              <a:t>Data Integrity</a:t>
            </a:r>
            <a:endParaRPr lang="en-US" sz="2100" dirty="0"/>
          </a:p>
        </p:txBody>
      </p:sp>
      <p:sp>
        <p:nvSpPr>
          <p:cNvPr id="9" name="Text 7"/>
          <p:cNvSpPr/>
          <p:nvPr/>
        </p:nvSpPr>
        <p:spPr>
          <a:xfrm>
            <a:off x="4910018" y="3512582"/>
            <a:ext cx="3290173" cy="1382078"/>
          </a:xfrm>
          <a:prstGeom prst="rect">
            <a:avLst/>
          </a:prstGeom>
          <a:noFill/>
          <a:ln/>
        </p:spPr>
        <p:txBody>
          <a:bodyPr wrap="square" lIns="0" tIns="0" rIns="0" bIns="0" rtlCol="0" anchor="t"/>
          <a:lstStyle/>
          <a:p>
            <a:pPr algn="l" indent="0" marL="0">
              <a:lnSpc>
                <a:spcPts val="2700"/>
              </a:lnSpc>
              <a:buNone/>
            </a:pPr>
            <a:r>
              <a:rPr lang="en-US" sz="1700" dirty="0">
                <a:solidFill>
                  <a:srgbClr val="504C49"/>
                </a:solidFill>
                <a:latin typeface="Source Serif 4" pitchFamily="34" charset="0"/>
                <a:ea typeface="Source Serif 4" pitchFamily="34" charset="-122"/>
                <a:cs typeface="Source Serif 4" pitchFamily="34" charset="-120"/>
              </a:rPr>
              <a:t>Implements strict </a:t>
            </a:r>
            <a:pPr algn="l" indent="0" marL="0">
              <a:lnSpc>
                <a:spcPts val="2700"/>
              </a:lnSpc>
              <a:buNone/>
            </a:pPr>
            <a:r>
              <a:rPr lang="en-US" sz="1700" b="1" dirty="0">
                <a:solidFill>
                  <a:srgbClr val="504C49"/>
                </a:solidFill>
                <a:latin typeface="Source Serif 4" pitchFamily="34" charset="0"/>
                <a:ea typeface="Source Serif 4" pitchFamily="34" charset="-122"/>
                <a:cs typeface="Source Serif 4" pitchFamily="34" charset="-120"/>
              </a:rPr>
              <a:t>Primary and Foreign Key</a:t>
            </a:r>
            <a:pPr algn="l" indent="0" marL="0">
              <a:lnSpc>
                <a:spcPts val="2700"/>
              </a:lnSpc>
              <a:buNone/>
            </a:pPr>
            <a:r>
              <a:rPr lang="en-US" sz="1700" dirty="0">
                <a:solidFill>
                  <a:srgbClr val="504C49"/>
                </a:solidFill>
                <a:latin typeface="Source Serif 4" pitchFamily="34" charset="0"/>
                <a:ea typeface="Source Serif 4" pitchFamily="34" charset="-122"/>
                <a:cs typeface="Source Serif 4" pitchFamily="34" charset="-120"/>
              </a:rPr>
              <a:t> constraints to enforce referential integrity and consistency.</a:t>
            </a:r>
            <a:endParaRPr lang="en-US" sz="1700" dirty="0"/>
          </a:p>
        </p:txBody>
      </p:sp>
      <p:sp>
        <p:nvSpPr>
          <p:cNvPr id="10" name="Shape 8"/>
          <p:cNvSpPr/>
          <p:nvPr/>
        </p:nvSpPr>
        <p:spPr>
          <a:xfrm>
            <a:off x="756047" y="5326618"/>
            <a:ext cx="7660124" cy="1676519"/>
          </a:xfrm>
          <a:prstGeom prst="roundRect">
            <a:avLst>
              <a:gd name="adj" fmla="val 1933"/>
            </a:avLst>
          </a:prstGeom>
          <a:solidFill>
            <a:srgbClr val="F9F7F7"/>
          </a:solidFill>
          <a:ln/>
        </p:spPr>
      </p:sp>
      <p:sp>
        <p:nvSpPr>
          <p:cNvPr id="11" name="Text 9"/>
          <p:cNvSpPr/>
          <p:nvPr/>
        </p:nvSpPr>
        <p:spPr>
          <a:xfrm>
            <a:off x="972026" y="5542598"/>
            <a:ext cx="2700218" cy="337542"/>
          </a:xfrm>
          <a:prstGeom prst="rect">
            <a:avLst/>
          </a:prstGeom>
          <a:noFill/>
          <a:ln/>
        </p:spPr>
        <p:txBody>
          <a:bodyPr wrap="none" lIns="0" tIns="0" rIns="0" bIns="0" rtlCol="0" anchor="t"/>
          <a:lstStyle/>
          <a:p>
            <a:pPr algn="l" indent="0" marL="0">
              <a:lnSpc>
                <a:spcPts val="2650"/>
              </a:lnSpc>
              <a:buNone/>
            </a:pPr>
            <a:r>
              <a:rPr lang="en-US" sz="2100" dirty="0">
                <a:solidFill>
                  <a:srgbClr val="504C49"/>
                </a:solidFill>
                <a:latin typeface="Platypi Medium" pitchFamily="34" charset="0"/>
                <a:ea typeface="Platypi Medium" pitchFamily="34" charset="-122"/>
                <a:cs typeface="Platypi Medium" pitchFamily="34" charset="-120"/>
              </a:rPr>
              <a:t>Design Intent</a:t>
            </a:r>
            <a:endParaRPr lang="en-US" sz="2100" dirty="0"/>
          </a:p>
        </p:txBody>
      </p:sp>
      <p:sp>
        <p:nvSpPr>
          <p:cNvPr id="12" name="Text 10"/>
          <p:cNvSpPr/>
          <p:nvPr/>
        </p:nvSpPr>
        <p:spPr>
          <a:xfrm>
            <a:off x="972026" y="6096119"/>
            <a:ext cx="7228165" cy="691039"/>
          </a:xfrm>
          <a:prstGeom prst="rect">
            <a:avLst/>
          </a:prstGeom>
          <a:noFill/>
          <a:ln/>
        </p:spPr>
        <p:txBody>
          <a:bodyPr wrap="square" lIns="0" tIns="0" rIns="0" bIns="0" rtlCol="0" anchor="t"/>
          <a:lstStyle/>
          <a:p>
            <a:pPr algn="l" indent="0" marL="0">
              <a:lnSpc>
                <a:spcPts val="2700"/>
              </a:lnSpc>
              <a:buNone/>
            </a:pPr>
            <a:r>
              <a:rPr lang="en-US" sz="1700" dirty="0">
                <a:solidFill>
                  <a:srgbClr val="504C49"/>
                </a:solidFill>
                <a:latin typeface="Source Serif 4" pitchFamily="34" charset="0"/>
                <a:ea typeface="Source Serif 4" pitchFamily="34" charset="-122"/>
                <a:cs typeface="Source Serif 4" pitchFamily="34" charset="-120"/>
              </a:rPr>
              <a:t>Designed to support robust offline operation with secure, synchronized real-time data updates.</a:t>
            </a:r>
            <a:endParaRPr lang="en-US" sz="1700" dirty="0"/>
          </a:p>
        </p:txBody>
      </p:sp>
      <p:pic>
        <p:nvPicPr>
          <p:cNvPr id="13" name="Image 0" descr="preencoded.png">    </p:cNvPr>
          <p:cNvPicPr>
            <a:picLocks noChangeAspect="1"/>
          </p:cNvPicPr>
          <p:nvPr/>
        </p:nvPicPr>
        <p:blipFill>
          <a:blip r:embed="Re6548fee4afe4320"/>
          <a:stretch>
            <a:fillRect/>
          </a:stretch>
        </p:blipFill>
        <p:spPr>
          <a:xfrm>
            <a:off x="8950762" y="2743081"/>
            <a:ext cx="4931093" cy="493109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15102"/>
            <a:ext cx="9740027" cy="566976"/>
          </a:xfrm>
          <a:prstGeom prst="rect">
            <a:avLst/>
          </a:prstGeom>
          <a:noFill/>
          <a:ln/>
        </p:spPr>
        <p:txBody>
          <a:bodyPr wrap="none" lIns="0" tIns="0" rIns="0" bIns="0" rtlCol="0" anchor="t"/>
          <a:lstStyle/>
          <a:p>
            <a:pPr marL="0" indent="0" algn="l">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Robust Error Handling in Stored Procedures</a:t>
            </a:r>
            <a:endParaRPr lang="en-US" sz="3550" dirty="0"/>
          </a:p>
        </p:txBody>
      </p:sp>
      <p:sp>
        <p:nvSpPr>
          <p:cNvPr id="3" name="Text 1"/>
          <p:cNvSpPr/>
          <p:nvPr/>
        </p:nvSpPr>
        <p:spPr>
          <a:xfrm>
            <a:off x="793790" y="183570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Stored procedures are critical for encapsulating complex business logic. Implementing robust error handling is essential for maintaining application stability, especially during transactional operations.</a:t>
            </a:r>
            <a:endParaRPr lang="en-US" sz="1750" dirty="0"/>
          </a:p>
        </p:txBody>
      </p:sp>
      <p:sp>
        <p:nvSpPr>
          <p:cNvPr id="4" name="Shape 2"/>
          <p:cNvSpPr/>
          <p:nvPr/>
        </p:nvSpPr>
        <p:spPr>
          <a:xfrm>
            <a:off x="793790" y="3156823"/>
            <a:ext cx="4196358" cy="3129201"/>
          </a:xfrm>
          <a:prstGeom prst="roundRect">
            <a:avLst>
              <a:gd name="adj" fmla="val 4675"/>
            </a:avLst>
          </a:prstGeom>
          <a:solidFill>
            <a:srgbClr val="FFFFFF"/>
          </a:solidFill>
          <a:ln/>
        </p:spPr>
      </p:sp>
      <p:sp>
        <p:nvSpPr>
          <p:cNvPr id="5" name="Shape 3"/>
          <p:cNvSpPr/>
          <p:nvPr/>
        </p:nvSpPr>
        <p:spPr>
          <a:xfrm>
            <a:off x="793790" y="3126343"/>
            <a:ext cx="4196358" cy="121920"/>
          </a:xfrm>
          <a:prstGeom prst="roundRect">
            <a:avLst>
              <a:gd name="adj" fmla="val 27907"/>
            </a:avLst>
          </a:prstGeom>
          <a:solidFill>
            <a:srgbClr val="3E2513"/>
          </a:solidFill>
          <a:ln/>
        </p:spPr>
      </p:sp>
      <p:sp>
        <p:nvSpPr>
          <p:cNvPr id="6" name="Shape 4"/>
          <p:cNvSpPr/>
          <p:nvPr/>
        </p:nvSpPr>
        <p:spPr>
          <a:xfrm>
            <a:off x="2551688" y="2816662"/>
            <a:ext cx="680442" cy="680442"/>
          </a:xfrm>
          <a:prstGeom prst="roundRect">
            <a:avLst>
              <a:gd name="adj" fmla="val 134383"/>
            </a:avLst>
          </a:prstGeom>
          <a:solidFill>
            <a:srgbClr val="3E2513"/>
          </a:solidFill>
          <a:ln/>
        </p:spPr>
      </p:sp>
      <p:pic>
        <p:nvPicPr>
          <p:cNvPr id="7" name="Image 0" descr="preencoded.png"/>
          <p:cNvPicPr>
            <a:picLocks noChangeAspect="1"/>
          </p:cNvPicPr>
          <p:nvPr/>
        </p:nvPicPr>
        <p:blipFill>
          <a:blip r:embed="R6ae878ebb1044a43"/>
          <a:stretch>
            <a:fillRect/>
          </a:stretch>
        </p:blipFill>
        <p:spPr>
          <a:xfrm>
            <a:off x="2755761" y="2986802"/>
            <a:ext cx="272177" cy="340162"/>
          </a:xfrm>
          <a:prstGeom prst="rect">
            <a:avLst/>
          </a:prstGeom>
        </p:spPr>
      </p:pic>
      <p:sp>
        <p:nvSpPr>
          <p:cNvPr id="8" name="Text 5"/>
          <p:cNvSpPr/>
          <p:nvPr/>
        </p:nvSpPr>
        <p:spPr>
          <a:xfrm>
            <a:off x="1051084" y="3723799"/>
            <a:ext cx="3681770" cy="708660"/>
          </a:xfrm>
          <a:prstGeom prst="rect">
            <a:avLst/>
          </a:prstGeom>
          <a:noFill/>
          <a:ln/>
        </p:spPr>
        <p:txBody>
          <a:bodyPr wrap="squar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Safe Recovery via Handlers</a:t>
            </a:r>
            <a:endParaRPr lang="en-US" sz="2200" dirty="0"/>
          </a:p>
        </p:txBody>
      </p:sp>
      <p:sp>
        <p:nvSpPr>
          <p:cNvPr id="9" name="Text 6"/>
          <p:cNvSpPr/>
          <p:nvPr/>
        </p:nvSpPr>
        <p:spPr>
          <a:xfrm>
            <a:off x="1051084" y="4568547"/>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Procedures incorporate </a:t>
            </a:r>
            <a:r>
              <a:rPr lang="en-US" sz="1750" b="1" dirty="0">
                <a:solidFill>
                  <a:srgbClr val="504C49"/>
                </a:solidFill>
                <a:latin typeface="Source Serif 4" pitchFamily="34" charset="0"/>
                <a:ea typeface="Source Serif 4" pitchFamily="34" charset="-122"/>
                <a:cs typeface="Source Serif 4" pitchFamily="34" charset="-120"/>
              </a:rPr>
              <a:t>DECLARE HANDLER</a:t>
            </a:r>
            <a:r>
              <a:rPr lang="en-US" sz="1750" dirty="0">
                <a:solidFill>
                  <a:srgbClr val="504C49"/>
                </a:solidFill>
                <a:latin typeface="Source Serif 4" pitchFamily="34" charset="0"/>
                <a:ea typeface="Source Serif 4" pitchFamily="34" charset="-122"/>
                <a:cs typeface="Source Serif 4" pitchFamily="34" charset="-120"/>
              </a:rPr>
              <a:t> statements for safe recovery paths during runtime exceptions.</a:t>
            </a:r>
            <a:endParaRPr lang="en-US" sz="1750" dirty="0"/>
          </a:p>
        </p:txBody>
      </p:sp>
      <p:sp>
        <p:nvSpPr>
          <p:cNvPr id="10" name="Shape 7"/>
          <p:cNvSpPr/>
          <p:nvPr/>
        </p:nvSpPr>
        <p:spPr>
          <a:xfrm>
            <a:off x="5216962" y="3156823"/>
            <a:ext cx="4196358" cy="3129201"/>
          </a:xfrm>
          <a:prstGeom prst="roundRect">
            <a:avLst>
              <a:gd name="adj" fmla="val 4675"/>
            </a:avLst>
          </a:prstGeom>
          <a:solidFill>
            <a:srgbClr val="FFFFFF"/>
          </a:solidFill>
          <a:ln/>
        </p:spPr>
      </p:sp>
      <p:sp>
        <p:nvSpPr>
          <p:cNvPr id="11" name="Shape 8"/>
          <p:cNvSpPr/>
          <p:nvPr/>
        </p:nvSpPr>
        <p:spPr>
          <a:xfrm>
            <a:off x="5216962" y="3126343"/>
            <a:ext cx="4196358" cy="121920"/>
          </a:xfrm>
          <a:prstGeom prst="roundRect">
            <a:avLst>
              <a:gd name="adj" fmla="val 27907"/>
            </a:avLst>
          </a:prstGeom>
          <a:solidFill>
            <a:srgbClr val="3E2513"/>
          </a:solidFill>
          <a:ln/>
        </p:spPr>
      </p:sp>
      <p:sp>
        <p:nvSpPr>
          <p:cNvPr id="12" name="Shape 9"/>
          <p:cNvSpPr/>
          <p:nvPr/>
        </p:nvSpPr>
        <p:spPr>
          <a:xfrm>
            <a:off x="6974860" y="2816662"/>
            <a:ext cx="680442" cy="680442"/>
          </a:xfrm>
          <a:prstGeom prst="roundRect">
            <a:avLst>
              <a:gd name="adj" fmla="val 134383"/>
            </a:avLst>
          </a:prstGeom>
          <a:solidFill>
            <a:srgbClr val="3E2513"/>
          </a:solidFill>
          <a:ln/>
        </p:spPr>
      </p:sp>
      <p:pic>
        <p:nvPicPr>
          <p:cNvPr id="13" name="Image 1" descr="preencoded.png"/>
          <p:cNvPicPr>
            <a:picLocks noChangeAspect="1"/>
          </p:cNvPicPr>
          <p:nvPr/>
        </p:nvPicPr>
        <p:blipFill>
          <a:blip r:embed="R8a304ffea70e4290"/>
          <a:stretch>
            <a:fillRect/>
          </a:stretch>
        </p:blipFill>
        <p:spPr>
          <a:xfrm>
            <a:off x="7178933" y="2986802"/>
            <a:ext cx="272177" cy="340162"/>
          </a:xfrm>
          <a:prstGeom prst="rect">
            <a:avLst/>
          </a:prstGeom>
        </p:spPr>
      </p:pic>
      <p:sp>
        <p:nvSpPr>
          <p:cNvPr id="14" name="Text 10"/>
          <p:cNvSpPr/>
          <p:nvPr/>
        </p:nvSpPr>
        <p:spPr>
          <a:xfrm>
            <a:off x="5474256" y="3723799"/>
            <a:ext cx="3316367"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Preventing Interruption</a:t>
            </a:r>
            <a:endParaRPr lang="en-US" sz="2200" dirty="0"/>
          </a:p>
        </p:txBody>
      </p:sp>
      <p:sp>
        <p:nvSpPr>
          <p:cNvPr id="15" name="Text 11"/>
          <p:cNvSpPr/>
          <p:nvPr/>
        </p:nvSpPr>
        <p:spPr>
          <a:xfrm>
            <a:off x="5474256" y="4214217"/>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This mechanism prevents the entire transaction from being abruptly interrupted, allowing for graceful degradation or retry logic.</a:t>
            </a:r>
            <a:endParaRPr lang="en-US" sz="1750" dirty="0"/>
          </a:p>
        </p:txBody>
      </p:sp>
      <p:sp>
        <p:nvSpPr>
          <p:cNvPr id="16" name="Shape 12"/>
          <p:cNvSpPr/>
          <p:nvPr/>
        </p:nvSpPr>
        <p:spPr>
          <a:xfrm>
            <a:off x="9640133" y="3156823"/>
            <a:ext cx="4196358" cy="3129201"/>
          </a:xfrm>
          <a:prstGeom prst="roundRect">
            <a:avLst>
              <a:gd name="adj" fmla="val 4675"/>
            </a:avLst>
          </a:prstGeom>
          <a:solidFill>
            <a:srgbClr val="FFFFFF"/>
          </a:solidFill>
          <a:ln/>
        </p:spPr>
      </p:sp>
      <p:sp>
        <p:nvSpPr>
          <p:cNvPr id="17" name="Shape 13"/>
          <p:cNvSpPr/>
          <p:nvPr/>
        </p:nvSpPr>
        <p:spPr>
          <a:xfrm>
            <a:off x="9640133" y="3126343"/>
            <a:ext cx="4196358" cy="121920"/>
          </a:xfrm>
          <a:prstGeom prst="roundRect">
            <a:avLst>
              <a:gd name="adj" fmla="val 27907"/>
            </a:avLst>
          </a:prstGeom>
          <a:solidFill>
            <a:srgbClr val="3E2513"/>
          </a:solidFill>
          <a:ln/>
        </p:spPr>
      </p:sp>
      <p:sp>
        <p:nvSpPr>
          <p:cNvPr id="18" name="Shape 14"/>
          <p:cNvSpPr/>
          <p:nvPr/>
        </p:nvSpPr>
        <p:spPr>
          <a:xfrm>
            <a:off x="11398032" y="2816662"/>
            <a:ext cx="680442" cy="680442"/>
          </a:xfrm>
          <a:prstGeom prst="roundRect">
            <a:avLst>
              <a:gd name="adj" fmla="val 134383"/>
            </a:avLst>
          </a:prstGeom>
          <a:solidFill>
            <a:srgbClr val="3E2513"/>
          </a:solidFill>
          <a:ln/>
        </p:spPr>
      </p:sp>
      <p:pic>
        <p:nvPicPr>
          <p:cNvPr id="19" name="Image 2" descr="preencoded.png"/>
          <p:cNvPicPr>
            <a:picLocks noChangeAspect="1"/>
          </p:cNvPicPr>
          <p:nvPr/>
        </p:nvPicPr>
        <p:blipFill>
          <a:blip r:embed="R2bf04fb241174c08"/>
          <a:stretch>
            <a:fillRect/>
          </a:stretch>
        </p:blipFill>
        <p:spPr>
          <a:xfrm>
            <a:off x="11602105" y="2986802"/>
            <a:ext cx="272177" cy="340162"/>
          </a:xfrm>
          <a:prstGeom prst="rect">
            <a:avLst/>
          </a:prstGeom>
        </p:spPr>
      </p:pic>
      <p:sp>
        <p:nvSpPr>
          <p:cNvPr id="20" name="Text 15"/>
          <p:cNvSpPr/>
          <p:nvPr/>
        </p:nvSpPr>
        <p:spPr>
          <a:xfrm>
            <a:off x="9897427" y="3723799"/>
            <a:ext cx="3681770" cy="708660"/>
          </a:xfrm>
          <a:prstGeom prst="rect">
            <a:avLst/>
          </a:prstGeom>
          <a:noFill/>
          <a:ln/>
        </p:spPr>
        <p:txBody>
          <a:bodyPr wrap="squar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Stability and Audit Control</a:t>
            </a:r>
            <a:endParaRPr lang="en-US" sz="2200" dirty="0"/>
          </a:p>
        </p:txBody>
      </p:sp>
      <p:sp>
        <p:nvSpPr>
          <p:cNvPr id="21" name="Text 16"/>
          <p:cNvSpPr/>
          <p:nvPr/>
        </p:nvSpPr>
        <p:spPr>
          <a:xfrm>
            <a:off x="9897427" y="4568547"/>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Strengthens overall system stability, enables detailed error logging, and facilitates comprehensive audit control.</a:t>
            </a:r>
            <a:endParaRPr lang="en-US" sz="1750" dirty="0"/>
          </a:p>
        </p:txBody>
      </p:sp>
      <p:sp>
        <p:nvSpPr>
          <p:cNvPr id="22" name="Text 17"/>
          <p:cNvSpPr/>
          <p:nvPr/>
        </p:nvSpPr>
        <p:spPr>
          <a:xfrm>
            <a:off x="1133951" y="6796326"/>
            <a:ext cx="12702659"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DECLARE CONTINUE HANDLER FOR SQLEXCEPTION SET @error = 'Transaction failed';</a:t>
            </a:r>
            <a:endParaRPr lang="en-US" sz="1750" dirty="0"/>
          </a:p>
        </p:txBody>
      </p:sp>
      <p:sp>
        <p:nvSpPr>
          <p:cNvPr id="23" name="Shape 18"/>
          <p:cNvSpPr/>
          <p:nvPr/>
        </p:nvSpPr>
        <p:spPr>
          <a:xfrm>
            <a:off x="793790" y="6541175"/>
            <a:ext cx="30480" cy="873204"/>
          </a:xfrm>
          <a:prstGeom prst="rect">
            <a:avLst/>
          </a:prstGeom>
          <a:solidFill>
            <a:srgbClr val="3E2513"/>
          </a:solidFill>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71130" y="370165"/>
            <a:ext cx="6957536" cy="336471"/>
          </a:xfrm>
          <a:prstGeom prst="rect">
            <a:avLst/>
          </a:prstGeom>
          <a:noFill/>
          <a:ln/>
        </p:spPr>
        <p:txBody>
          <a:bodyPr wrap="none" lIns="0" tIns="0" rIns="0" bIns="0" rtlCol="0" anchor="t"/>
          <a:lstStyle/>
          <a:p>
            <a:pPr marL="0" indent="0" algn="l">
              <a:lnSpc>
                <a:spcPts val="2600"/>
              </a:lnSpc>
              <a:buNone/>
            </a:pPr>
            <a:r>
              <a:rPr lang="en-US" sz="2100" dirty="0">
                <a:solidFill>
                  <a:srgbClr val="201B18"/>
                </a:solidFill>
                <a:latin typeface="Platypi Medium" pitchFamily="34" charset="0"/>
                <a:ea typeface="Platypi Medium" pitchFamily="34" charset="-122"/>
                <a:cs typeface="Platypi Medium" pitchFamily="34" charset="-120"/>
              </a:rPr>
              <a:t>Combining Views and User-Defined Functions (UDFs)</a:t>
            </a:r>
            <a:endParaRPr lang="en-US" sz="2100" dirty="0"/>
          </a:p>
        </p:txBody>
      </p:sp>
      <p:sp>
        <p:nvSpPr>
          <p:cNvPr id="3" name="Text 1"/>
          <p:cNvSpPr/>
          <p:nvPr/>
        </p:nvSpPr>
        <p:spPr>
          <a:xfrm>
            <a:off x="471130" y="975836"/>
            <a:ext cx="13688139" cy="215384"/>
          </a:xfrm>
          <a:prstGeom prst="rect">
            <a:avLst/>
          </a:prstGeom>
          <a:noFill/>
          <a:ln/>
        </p:spPr>
        <p:txBody>
          <a:bodyPr wrap="none" lIns="0" tIns="0" rIns="0" bIns="0" rtlCol="0" anchor="t"/>
          <a:lstStyle/>
          <a:p>
            <a:pPr marL="0" indent="0" algn="l">
              <a:lnSpc>
                <a:spcPts val="1650"/>
              </a:lnSpc>
              <a:buNone/>
            </a:pPr>
            <a:r>
              <a:rPr lang="en-US" sz="1050" dirty="0">
                <a:solidFill>
                  <a:srgbClr val="504C49"/>
                </a:solidFill>
                <a:latin typeface="Source Serif 4" pitchFamily="34" charset="0"/>
                <a:ea typeface="Source Serif 4" pitchFamily="34" charset="-122"/>
                <a:cs typeface="Source Serif 4" pitchFamily="34" charset="-120"/>
              </a:rPr>
              <a:t>We leveraged the synergistic relationship between Views and UDFs to deliver instant, reusable analytical results directly from organized data structures.</a:t>
            </a:r>
            <a:endParaRPr lang="en-US" sz="1050" dirty="0"/>
          </a:p>
        </p:txBody>
      </p:sp>
      <p:sp>
        <p:nvSpPr>
          <p:cNvPr id="4" name="Text 2"/>
          <p:cNvSpPr/>
          <p:nvPr/>
        </p:nvSpPr>
        <p:spPr>
          <a:xfrm>
            <a:off x="471130" y="1463635"/>
            <a:ext cx="6679883" cy="438388"/>
          </a:xfrm>
          <a:prstGeom prst="rect">
            <a:avLst/>
          </a:prstGeom>
          <a:noFill/>
          <a:ln/>
        </p:spPr>
        <p:txBody>
          <a:bodyPr wrap="square" lIns="0" tIns="0" rIns="0" bIns="0" rtlCol="0" anchor="t"/>
          <a:lstStyle/>
          <a:p>
            <a:pPr marL="342900" indent="-342900" algn="l">
              <a:lnSpc>
                <a:spcPts val="1650"/>
              </a:lnSpc>
              <a:buSzPct val="100000"/>
              <a:buChar char="•"/>
            </a:pPr>
            <a:r>
              <a:rPr lang="en-US" sz="1050" b="1" dirty="0">
                <a:solidFill>
                  <a:srgbClr val="504C49"/>
                </a:solidFill>
                <a:latin typeface="Source Serif 4" pitchFamily="34" charset="0"/>
                <a:ea typeface="Source Serif 4" pitchFamily="34" charset="-122"/>
                <a:cs typeface="Source Serif 4" pitchFamily="34" charset="-120"/>
              </a:rPr>
              <a:t>Views</a:t>
            </a:r>
            <a:r>
              <a:rPr lang="en-US" sz="1050" dirty="0">
                <a:solidFill>
                  <a:srgbClr val="504C49"/>
                </a:solidFill>
                <a:latin typeface="Source Serif 4" pitchFamily="34" charset="0"/>
                <a:ea typeface="Source Serif 4" pitchFamily="34" charset="-122"/>
                <a:cs typeface="Source Serif 4" pitchFamily="34" charset="-120"/>
              </a:rPr>
              <a:t> serve to organize and simplify complex data joins and filtering logic (e.g., </a:t>
            </a:r>
            <a:r>
              <a:rPr lang="en-US" sz="1050" dirty="0">
                <a:solidFill>
                  <a:srgbClr val="504C49"/>
                </a:solidFill>
                <a:highlight>
                  <a:srgbClr val="F2F2F2"/>
                </a:highlight>
                <a:latin typeface="Consolas" pitchFamily="34" charset="0"/>
                <a:ea typeface="Consolas" pitchFamily="34" charset="-122"/>
                <a:cs typeface="Consolas" pitchFamily="34" charset="-120"/>
              </a:rPr>
              <a:t>Customer_Sales_View</a:t>
            </a:r>
            <a:r>
              <a:rPr lang="en-US" sz="1050" dirty="0">
                <a:solidFill>
                  <a:srgbClr val="504C49"/>
                </a:solidFill>
                <a:latin typeface="Source Serif 4" pitchFamily="34" charset="0"/>
                <a:ea typeface="Source Serif 4" pitchFamily="34" charset="-122"/>
                <a:cs typeface="Source Serif 4" pitchFamily="34" charset="-120"/>
              </a:rPr>
              <a:t>).</a:t>
            </a:r>
            <a:endParaRPr lang="en-US" sz="1050" dirty="0"/>
          </a:p>
        </p:txBody>
      </p:sp>
      <p:sp>
        <p:nvSpPr>
          <p:cNvPr id="5" name="Text 3"/>
          <p:cNvSpPr/>
          <p:nvPr/>
        </p:nvSpPr>
        <p:spPr>
          <a:xfrm>
            <a:off x="471130" y="1949053"/>
            <a:ext cx="6679883" cy="223004"/>
          </a:xfrm>
          <a:prstGeom prst="rect">
            <a:avLst/>
          </a:prstGeom>
          <a:noFill/>
          <a:ln/>
        </p:spPr>
        <p:txBody>
          <a:bodyPr wrap="none" lIns="0" tIns="0" rIns="0" bIns="0" rtlCol="0" anchor="t"/>
          <a:lstStyle/>
          <a:p>
            <a:pPr marL="342900" indent="-342900" algn="l">
              <a:lnSpc>
                <a:spcPts val="1650"/>
              </a:lnSpc>
              <a:buSzPct val="100000"/>
              <a:buChar char="•"/>
            </a:pPr>
            <a:r>
              <a:rPr lang="en-US" sz="1050" b="1" dirty="0">
                <a:solidFill>
                  <a:srgbClr val="504C49"/>
                </a:solidFill>
                <a:latin typeface="Source Serif 4" pitchFamily="34" charset="0"/>
                <a:ea typeface="Source Serif 4" pitchFamily="34" charset="-122"/>
                <a:cs typeface="Source Serif 4" pitchFamily="34" charset="-120"/>
              </a:rPr>
              <a:t>Functions</a:t>
            </a:r>
            <a:r>
              <a:rPr lang="en-US" sz="1050" dirty="0">
                <a:solidFill>
                  <a:srgbClr val="504C49"/>
                </a:solidFill>
                <a:latin typeface="Source Serif 4" pitchFamily="34" charset="0"/>
                <a:ea typeface="Source Serif 4" pitchFamily="34" charset="-122"/>
                <a:cs typeface="Source Serif 4" pitchFamily="34" charset="-120"/>
              </a:rPr>
              <a:t> encapsulate complex calculations and metrics (e.g., </a:t>
            </a:r>
            <a:r>
              <a:rPr lang="en-US" sz="1050" dirty="0">
                <a:solidFill>
                  <a:srgbClr val="504C49"/>
                </a:solidFill>
                <a:highlight>
                  <a:srgbClr val="F2F2F2"/>
                </a:highlight>
                <a:latin typeface="Consolas" pitchFamily="34" charset="0"/>
                <a:ea typeface="Consolas" pitchFamily="34" charset="-122"/>
                <a:cs typeface="Consolas" pitchFamily="34" charset="-120"/>
              </a:rPr>
              <a:t>CalculateTax</a:t>
            </a:r>
            <a:r>
              <a:rPr lang="en-US" sz="1050" dirty="0">
                <a:solidFill>
                  <a:srgbClr val="504C49"/>
                </a:solidFill>
                <a:latin typeface="Source Serif 4" pitchFamily="34" charset="0"/>
                <a:ea typeface="Source Serif 4" pitchFamily="34" charset="-122"/>
                <a:cs typeface="Source Serif 4" pitchFamily="34" charset="-120"/>
              </a:rPr>
              <a:t>).</a:t>
            </a:r>
            <a:endParaRPr lang="en-US" sz="1050" dirty="0"/>
          </a:p>
        </p:txBody>
      </p:sp>
      <p:sp>
        <p:nvSpPr>
          <p:cNvPr id="6" name="Text 4"/>
          <p:cNvSpPr/>
          <p:nvPr/>
        </p:nvSpPr>
        <p:spPr>
          <a:xfrm>
            <a:off x="471130" y="2219087"/>
            <a:ext cx="6679883" cy="430768"/>
          </a:xfrm>
          <a:prstGeom prst="rect">
            <a:avLst/>
          </a:prstGeom>
          <a:noFill/>
          <a:ln/>
        </p:spPr>
        <p:txBody>
          <a:bodyPr wrap="square" lIns="0" tIns="0" rIns="0" bIns="0" rtlCol="0" anchor="t"/>
          <a:lstStyle/>
          <a:p>
            <a:pPr marL="342900" indent="-342900" algn="l">
              <a:lnSpc>
                <a:spcPts val="1650"/>
              </a:lnSpc>
              <a:buSzPct val="100000"/>
              <a:buChar char="•"/>
            </a:pPr>
            <a:r>
              <a:rPr lang="en-US" sz="1050" dirty="0">
                <a:solidFill>
                  <a:srgbClr val="504C49"/>
                </a:solidFill>
                <a:latin typeface="Source Serif 4" pitchFamily="34" charset="0"/>
                <a:ea typeface="Source Serif 4" pitchFamily="34" charset="-122"/>
                <a:cs typeface="Source Serif 4" pitchFamily="34" charset="-120"/>
              </a:rPr>
              <a:t>The combination standardizes data access and ensures calculation consistency across all consuming applications.</a:t>
            </a:r>
            <a:endParaRPr lang="en-US" sz="1050" dirty="0"/>
          </a:p>
        </p:txBody>
      </p:sp>
      <p:pic>
        <p:nvPicPr>
          <p:cNvPr id="7" name="Image 0" descr="preencoded.png"/>
          <p:cNvPicPr>
            <a:picLocks noChangeAspect="1"/>
          </p:cNvPicPr>
          <p:nvPr/>
        </p:nvPicPr>
        <p:blipFill>
          <a:blip r:embed="R727d87cbcaff45e0"/>
          <a:stretch>
            <a:fillRect/>
          </a:stretch>
        </p:blipFill>
        <p:spPr>
          <a:xfrm>
            <a:off x="7487007" y="1493877"/>
            <a:ext cx="6679883" cy="6679883"/>
          </a:xfrm>
          <a:prstGeom prst="rect">
            <a:avLst/>
          </a:prstGeom>
        </p:spPr>
      </p:pic>
      <p:sp>
        <p:nvSpPr>
          <p:cNvPr id="8" name="Text 5"/>
          <p:cNvSpPr/>
          <p:nvPr/>
        </p:nvSpPr>
        <p:spPr>
          <a:xfrm>
            <a:off x="471130" y="8476417"/>
            <a:ext cx="13688139" cy="215384"/>
          </a:xfrm>
          <a:prstGeom prst="rect">
            <a:avLst/>
          </a:prstGeom>
          <a:noFill/>
          <a:ln/>
        </p:spPr>
        <p:txBody>
          <a:bodyPr wrap="none" lIns="0" tIns="0" rIns="0" bIns="0" rtlCol="0" anchor="t"/>
          <a:lstStyle/>
          <a:p>
            <a:pPr marL="0" indent="0" algn="l">
              <a:lnSpc>
                <a:spcPts val="1650"/>
              </a:lnSpc>
              <a:buNone/>
            </a:pPr>
            <a:r>
              <a:rPr lang="en-US" sz="1050" b="1" dirty="0">
                <a:solidFill>
                  <a:srgbClr val="504C49"/>
                </a:solidFill>
                <a:latin typeface="Source Serif 4" pitchFamily="34" charset="0"/>
                <a:ea typeface="Source Serif 4" pitchFamily="34" charset="-122"/>
                <a:cs typeface="Source Serif 4" pitchFamily="34" charset="-120"/>
              </a:rPr>
              <a:t>Example Query:</a:t>
            </a:r>
            <a:endParaRPr lang="en-US" sz="1050" dirty="0"/>
          </a:p>
        </p:txBody>
      </p:sp>
      <p:sp>
        <p:nvSpPr>
          <p:cNvPr id="9" name="Shape 6"/>
          <p:cNvSpPr/>
          <p:nvPr/>
        </p:nvSpPr>
        <p:spPr>
          <a:xfrm>
            <a:off x="471130" y="8843129"/>
            <a:ext cx="13688139" cy="417076"/>
          </a:xfrm>
          <a:prstGeom prst="roundRect">
            <a:avLst>
              <a:gd name="adj" fmla="val 4841"/>
            </a:avLst>
          </a:prstGeom>
          <a:solidFill>
            <a:srgbClr val="F2F2F2"/>
          </a:solidFill>
          <a:ln/>
        </p:spPr>
      </p:sp>
      <p:sp>
        <p:nvSpPr>
          <p:cNvPr id="10" name="Shape 7"/>
          <p:cNvSpPr/>
          <p:nvPr/>
        </p:nvSpPr>
        <p:spPr>
          <a:xfrm>
            <a:off x="464463" y="8843129"/>
            <a:ext cx="13701474" cy="417076"/>
          </a:xfrm>
          <a:prstGeom prst="roundRect">
            <a:avLst>
              <a:gd name="adj" fmla="val 4841"/>
            </a:avLst>
          </a:prstGeom>
          <a:solidFill>
            <a:srgbClr val="F2F2F2"/>
          </a:solidFill>
          <a:ln/>
        </p:spPr>
      </p:sp>
      <p:sp>
        <p:nvSpPr>
          <p:cNvPr id="11" name="Text 8"/>
          <p:cNvSpPr/>
          <p:nvPr/>
        </p:nvSpPr>
        <p:spPr>
          <a:xfrm>
            <a:off x="599003" y="8943975"/>
            <a:ext cx="13432393" cy="215384"/>
          </a:xfrm>
          <a:prstGeom prst="rect">
            <a:avLst/>
          </a:prstGeom>
          <a:noFill/>
          <a:ln/>
        </p:spPr>
        <p:txBody>
          <a:bodyPr wrap="none" lIns="0" tIns="0" rIns="0" bIns="0" rtlCol="0" anchor="t"/>
          <a:lstStyle/>
          <a:p>
            <a:pPr marL="0" indent="0" algn="l">
              <a:lnSpc>
                <a:spcPts val="1650"/>
              </a:lnSpc>
              <a:buNone/>
            </a:pPr>
            <a:r>
              <a:rPr lang="en-US" sz="1050" dirty="0">
                <a:solidFill>
                  <a:srgbClr val="504C49"/>
                </a:solidFill>
                <a:highlight>
                  <a:srgbClr val="F2F2F2"/>
                </a:highlight>
                <a:latin typeface="Consolas" pitchFamily="34" charset="0"/>
                <a:ea typeface="Consolas" pitchFamily="34" charset="-122"/>
                <a:cs typeface="Consolas" pitchFamily="34" charset="-120"/>
              </a:rPr>
              <a:t>SELECT customer_id, CalculateTax(total_amount) FROM Customer_Sales_View;</a:t>
            </a:r>
            <a:endParaRPr lang="en-US" sz="1050" dirty="0"/>
          </a:p>
        </p:txBody>
      </p:sp>
      <p:sp>
        <p:nvSpPr>
          <p:cNvPr id="12" name="Text 9"/>
          <p:cNvSpPr/>
          <p:nvPr/>
        </p:nvSpPr>
        <p:spPr>
          <a:xfrm>
            <a:off x="471130" y="9411533"/>
            <a:ext cx="13688139" cy="215384"/>
          </a:xfrm>
          <a:prstGeom prst="rect">
            <a:avLst/>
          </a:prstGeom>
          <a:noFill/>
          <a:ln/>
        </p:spPr>
        <p:txBody>
          <a:bodyPr wrap="none" lIns="0" tIns="0" rIns="0" bIns="0" rtlCol="0" anchor="t"/>
          <a:lstStyle/>
          <a:p>
            <a:pPr marL="0" indent="0" algn="l">
              <a:lnSpc>
                <a:spcPts val="1650"/>
              </a:lnSpc>
              <a:buNone/>
            </a:pPr>
            <a:endParaRPr lang="en-US" sz="10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14030"/>
            <a:ext cx="7945041" cy="566976"/>
          </a:xfrm>
          <a:prstGeom prst="rect">
            <a:avLst/>
          </a:prstGeom>
          <a:noFill/>
          <a:ln/>
        </p:spPr>
        <p:txBody>
          <a:bodyPr wrap="none" lIns="0" tIns="0" rIns="0" bIns="0" rtlCol="0" anchor="t"/>
          <a:lstStyle/>
          <a:p>
            <a:pPr marL="0" indent="0" algn="l">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Integrated Use of TCL with Triggers</a:t>
            </a:r>
            <a:endParaRPr lang="en-US" sz="3550" dirty="0"/>
          </a:p>
        </p:txBody>
      </p:sp>
      <p:sp>
        <p:nvSpPr>
          <p:cNvPr id="3" name="Text 1"/>
          <p:cNvSpPr/>
          <p:nvPr/>
        </p:nvSpPr>
        <p:spPr>
          <a:xfrm>
            <a:off x="793790" y="183463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To balance automation with reliability, Transaction Control Language (TCL) commands are integrated into our Trigger logic, guaranteeing data consistency.</a:t>
            </a:r>
            <a:endParaRPr lang="en-US" sz="1750" dirty="0"/>
          </a:p>
        </p:txBody>
      </p:sp>
      <p:sp>
        <p:nvSpPr>
          <p:cNvPr id="4" name="Shape 2"/>
          <p:cNvSpPr/>
          <p:nvPr/>
        </p:nvSpPr>
        <p:spPr>
          <a:xfrm>
            <a:off x="793790" y="2815590"/>
            <a:ext cx="510302" cy="510302"/>
          </a:xfrm>
          <a:prstGeom prst="roundRect">
            <a:avLst>
              <a:gd name="adj" fmla="val 6667"/>
            </a:avLst>
          </a:prstGeom>
          <a:solidFill>
            <a:srgbClr val="F9F7F7"/>
          </a:solidFill>
          <a:ln/>
        </p:spPr>
      </p:sp>
      <p:pic>
        <p:nvPicPr>
          <p:cNvPr id="5" name="Image 0" descr="preencoded.png"/>
          <p:cNvPicPr>
            <a:picLocks noChangeAspect="1"/>
          </p:cNvPicPr>
          <p:nvPr/>
        </p:nvPicPr>
        <p:blipFill>
          <a:blip r:embed="Rbc1671b21fb340b3"/>
          <a:stretch>
            <a:fillRect/>
          </a:stretch>
        </p:blipFill>
        <p:spPr>
          <a:xfrm>
            <a:off x="878860" y="2858095"/>
            <a:ext cx="340162" cy="425291"/>
          </a:xfrm>
          <a:prstGeom prst="rect">
            <a:avLst/>
          </a:prstGeom>
        </p:spPr>
      </p:pic>
      <p:sp>
        <p:nvSpPr>
          <p:cNvPr id="6" name="Text 3"/>
          <p:cNvSpPr/>
          <p:nvPr/>
        </p:nvSpPr>
        <p:spPr>
          <a:xfrm>
            <a:off x="1530906" y="28934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Automated Safety</a:t>
            </a:r>
            <a:endParaRPr lang="en-US" sz="2200" dirty="0"/>
          </a:p>
        </p:txBody>
      </p:sp>
      <p:sp>
        <p:nvSpPr>
          <p:cNvPr id="7" name="Text 4"/>
          <p:cNvSpPr/>
          <p:nvPr/>
        </p:nvSpPr>
        <p:spPr>
          <a:xfrm>
            <a:off x="1530906" y="3383875"/>
            <a:ext cx="3421499" cy="1837373"/>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TCL commands (</a:t>
            </a:r>
            <a:r>
              <a:rPr lang="en-US" sz="1750" dirty="0">
                <a:solidFill>
                  <a:srgbClr val="504C49"/>
                </a:solidFill>
                <a:highlight>
                  <a:srgbClr val="F2F2F2"/>
                </a:highlight>
                <a:latin typeface="Consolas" pitchFamily="34" charset="0"/>
                <a:ea typeface="Consolas" pitchFamily="34" charset="-122"/>
                <a:cs typeface="Consolas" pitchFamily="34" charset="-120"/>
              </a:rPr>
              <a:t>START TRANSACTION, COMMIT, ROLLBACK</a:t>
            </a:r>
            <a:r>
              <a:rPr lang="en-US" sz="1750" dirty="0">
                <a:solidFill>
                  <a:srgbClr val="504C49"/>
                </a:solidFill>
                <a:latin typeface="Source Serif 4" pitchFamily="34" charset="0"/>
                <a:ea typeface="Source Serif 4" pitchFamily="34" charset="-122"/>
                <a:cs typeface="Source Serif 4" pitchFamily="34" charset="-120"/>
              </a:rPr>
              <a:t>) ensure transaction safety within automated Trigger executions.</a:t>
            </a:r>
            <a:endParaRPr lang="en-US" sz="1750" dirty="0"/>
          </a:p>
        </p:txBody>
      </p:sp>
      <p:sp>
        <p:nvSpPr>
          <p:cNvPr id="8" name="Shape 5"/>
          <p:cNvSpPr/>
          <p:nvPr/>
        </p:nvSpPr>
        <p:spPr>
          <a:xfrm>
            <a:off x="5235893" y="2815590"/>
            <a:ext cx="510302" cy="510302"/>
          </a:xfrm>
          <a:prstGeom prst="roundRect">
            <a:avLst>
              <a:gd name="adj" fmla="val 6667"/>
            </a:avLst>
          </a:prstGeom>
          <a:solidFill>
            <a:srgbClr val="F9F7F7"/>
          </a:solidFill>
          <a:ln/>
        </p:spPr>
      </p:sp>
      <p:pic>
        <p:nvPicPr>
          <p:cNvPr id="9" name="Image 1" descr="preencoded.png"/>
          <p:cNvPicPr>
            <a:picLocks noChangeAspect="1"/>
          </p:cNvPicPr>
          <p:nvPr/>
        </p:nvPicPr>
        <p:blipFill>
          <a:blip r:embed="R71ebe466ed2043e7"/>
          <a:stretch>
            <a:fillRect/>
          </a:stretch>
        </p:blipFill>
        <p:spPr>
          <a:xfrm>
            <a:off x="5320963" y="2858095"/>
            <a:ext cx="340162" cy="425291"/>
          </a:xfrm>
          <a:prstGeom prst="rect">
            <a:avLst/>
          </a:prstGeom>
        </p:spPr>
      </p:pic>
      <p:sp>
        <p:nvSpPr>
          <p:cNvPr id="10" name="Text 6"/>
          <p:cNvSpPr/>
          <p:nvPr/>
        </p:nvSpPr>
        <p:spPr>
          <a:xfrm>
            <a:off x="5973008" y="28934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Rollback Capability</a:t>
            </a:r>
            <a:endParaRPr lang="en-US" sz="2200" dirty="0"/>
          </a:p>
        </p:txBody>
      </p:sp>
      <p:sp>
        <p:nvSpPr>
          <p:cNvPr id="11" name="Text 7"/>
          <p:cNvSpPr/>
          <p:nvPr/>
        </p:nvSpPr>
        <p:spPr>
          <a:xfrm>
            <a:off x="5973008" y="3383875"/>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Enables instant rollback of all changes if any logic error or integrity constraint violation is detected within the trigger.</a:t>
            </a:r>
            <a:endParaRPr lang="en-US" sz="1750" dirty="0"/>
          </a:p>
        </p:txBody>
      </p:sp>
      <p:sp>
        <p:nvSpPr>
          <p:cNvPr id="12" name="Shape 8"/>
          <p:cNvSpPr/>
          <p:nvPr/>
        </p:nvSpPr>
        <p:spPr>
          <a:xfrm>
            <a:off x="9677995" y="2815590"/>
            <a:ext cx="510302" cy="510302"/>
          </a:xfrm>
          <a:prstGeom prst="roundRect">
            <a:avLst>
              <a:gd name="adj" fmla="val 6667"/>
            </a:avLst>
          </a:prstGeom>
          <a:solidFill>
            <a:srgbClr val="F9F7F7"/>
          </a:solidFill>
          <a:ln/>
        </p:spPr>
      </p:sp>
      <p:pic>
        <p:nvPicPr>
          <p:cNvPr id="13" name="Image 2" descr="preencoded.png"/>
          <p:cNvPicPr>
            <a:picLocks noChangeAspect="1"/>
          </p:cNvPicPr>
          <p:nvPr/>
        </p:nvPicPr>
        <p:blipFill>
          <a:blip r:embed="R02b35f89ec7e447e"/>
          <a:stretch>
            <a:fillRect/>
          </a:stretch>
        </p:blipFill>
        <p:spPr>
          <a:xfrm>
            <a:off x="9763065" y="2858095"/>
            <a:ext cx="340162" cy="425291"/>
          </a:xfrm>
          <a:prstGeom prst="rect">
            <a:avLst/>
          </a:prstGeom>
        </p:spPr>
      </p:pic>
      <p:sp>
        <p:nvSpPr>
          <p:cNvPr id="14" name="Text 9"/>
          <p:cNvSpPr/>
          <p:nvPr/>
        </p:nvSpPr>
        <p:spPr>
          <a:xfrm>
            <a:off x="10415111" y="2893457"/>
            <a:ext cx="2922389"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Guaranteed Integrity</a:t>
            </a:r>
            <a:endParaRPr lang="en-US" sz="2200" dirty="0"/>
          </a:p>
        </p:txBody>
      </p:sp>
      <p:sp>
        <p:nvSpPr>
          <p:cNvPr id="15" name="Text 10"/>
          <p:cNvSpPr/>
          <p:nvPr/>
        </p:nvSpPr>
        <p:spPr>
          <a:xfrm>
            <a:off x="10415111" y="3383875"/>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This process ensures that data modifications are atomic, consistent, isolated, and durable (ACID properties).</a:t>
            </a:r>
            <a:endParaRPr lang="en-US" sz="1750" dirty="0"/>
          </a:p>
        </p:txBody>
      </p:sp>
      <p:sp>
        <p:nvSpPr>
          <p:cNvPr id="16" name="Text 11"/>
          <p:cNvSpPr/>
          <p:nvPr/>
        </p:nvSpPr>
        <p:spPr>
          <a:xfrm>
            <a:off x="793790" y="5476399"/>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Implementation Logic:</a:t>
            </a:r>
            <a:endParaRPr lang="en-US" sz="1750" dirty="0"/>
          </a:p>
        </p:txBody>
      </p:sp>
      <p:sp>
        <p:nvSpPr>
          <p:cNvPr id="17" name="Shape 12"/>
          <p:cNvSpPr/>
          <p:nvPr/>
        </p:nvSpPr>
        <p:spPr>
          <a:xfrm>
            <a:off x="793790" y="6094452"/>
            <a:ext cx="13042821" cy="702945"/>
          </a:xfrm>
          <a:prstGeom prst="roundRect">
            <a:avLst>
              <a:gd name="adj" fmla="val 4840"/>
            </a:avLst>
          </a:prstGeom>
          <a:solidFill>
            <a:srgbClr val="F2F2F2"/>
          </a:solidFill>
          <a:ln/>
        </p:spPr>
      </p:sp>
      <p:sp>
        <p:nvSpPr>
          <p:cNvPr id="18" name="Shape 13"/>
          <p:cNvSpPr/>
          <p:nvPr/>
        </p:nvSpPr>
        <p:spPr>
          <a:xfrm>
            <a:off x="782479" y="6094452"/>
            <a:ext cx="13065443" cy="702945"/>
          </a:xfrm>
          <a:prstGeom prst="roundRect">
            <a:avLst>
              <a:gd name="adj" fmla="val 4840"/>
            </a:avLst>
          </a:prstGeom>
          <a:solidFill>
            <a:srgbClr val="F2F2F2"/>
          </a:solidFill>
          <a:ln/>
        </p:spPr>
      </p:sp>
      <p:sp>
        <p:nvSpPr>
          <p:cNvPr id="19" name="Text 14"/>
          <p:cNvSpPr/>
          <p:nvPr/>
        </p:nvSpPr>
        <p:spPr>
          <a:xfrm>
            <a:off x="1009293" y="6264473"/>
            <a:ext cx="12611814"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highlight>
                  <a:srgbClr val="F2F2F2"/>
                </a:highlight>
                <a:latin typeface="Consolas" pitchFamily="34" charset="0"/>
                <a:ea typeface="Consolas" pitchFamily="34" charset="-122"/>
                <a:cs typeface="Consolas" pitchFamily="34" charset="-120"/>
              </a:rPr>
              <a:t>START TRANSACTION; INSERT INTO Sales VALUES (...); IF error THEN ROLLBACK; ELSE COMMIT; END IF;</a:t>
            </a:r>
            <a:endParaRPr lang="en-US" sz="1750" dirty="0"/>
          </a:p>
        </p:txBody>
      </p:sp>
      <p:sp>
        <p:nvSpPr>
          <p:cNvPr id="20" name="Text 15"/>
          <p:cNvSpPr/>
          <p:nvPr/>
        </p:nvSpPr>
        <p:spPr>
          <a:xfrm>
            <a:off x="793790" y="7052548"/>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8065" y="687110"/>
            <a:ext cx="11635026" cy="505658"/>
          </a:xfrm>
          <a:prstGeom prst="rect">
            <a:avLst/>
          </a:prstGeom>
          <a:noFill/>
          <a:ln/>
        </p:spPr>
        <p:txBody>
          <a:bodyPr wrap="none" lIns="0" tIns="0" rIns="0" bIns="0" rtlCol="0" anchor="t"/>
          <a:lstStyle/>
          <a:p>
            <a:pPr marL="0" indent="0" algn="l">
              <a:lnSpc>
                <a:spcPts val="3950"/>
              </a:lnSpc>
              <a:buNone/>
            </a:pPr>
            <a:r>
              <a:rPr lang="en-US" sz="3150" dirty="0">
                <a:solidFill>
                  <a:srgbClr val="201B18"/>
                </a:solidFill>
                <a:latin typeface="Platypi Medium" pitchFamily="34" charset="0"/>
                <a:ea typeface="Platypi Medium" pitchFamily="34" charset="-122"/>
                <a:cs typeface="Platypi Medium" pitchFamily="34" charset="-120"/>
              </a:rPr>
              <a:t>Phase 4 Highlights: Security, Consistency, and Automation</a:t>
            </a:r>
            <a:endParaRPr lang="en-US" sz="3150" dirty="0"/>
          </a:p>
        </p:txBody>
      </p:sp>
      <p:sp>
        <p:nvSpPr>
          <p:cNvPr id="3" name="Text 1"/>
          <p:cNvSpPr/>
          <p:nvPr/>
        </p:nvSpPr>
        <p:spPr>
          <a:xfrm>
            <a:off x="708065" y="1597343"/>
            <a:ext cx="13214271" cy="323612"/>
          </a:xfrm>
          <a:prstGeom prst="rect">
            <a:avLst/>
          </a:prstGeom>
          <a:noFill/>
          <a:ln/>
        </p:spPr>
        <p:txBody>
          <a:bodyPr wrap="none" lIns="0" tIns="0" rIns="0" bIns="0" rtlCol="0" anchor="t"/>
          <a:lstStyle/>
          <a:p>
            <a:pPr marL="0" indent="0" algn="l">
              <a:lnSpc>
                <a:spcPts val="2500"/>
              </a:lnSpc>
              <a:buNone/>
            </a:pPr>
            <a:r>
              <a:rPr lang="en-US" sz="1550" dirty="0">
                <a:solidFill>
                  <a:srgbClr val="504C49"/>
                </a:solidFill>
                <a:latin typeface="Source Serif 4" pitchFamily="34" charset="0"/>
                <a:ea typeface="Source Serif 4" pitchFamily="34" charset="-122"/>
                <a:cs typeface="Source Serif 4" pitchFamily="34" charset="-120"/>
              </a:rPr>
              <a:t>Phase 4 successfully integrated advanced programming and security features, laying the groundwork for full analytical deployment.</a:t>
            </a:r>
            <a:endParaRPr lang="en-US" sz="1550" dirty="0"/>
          </a:p>
        </p:txBody>
      </p:sp>
      <p:sp>
        <p:nvSpPr>
          <p:cNvPr id="4" name="Shape 2"/>
          <p:cNvSpPr/>
          <p:nvPr/>
        </p:nvSpPr>
        <p:spPr>
          <a:xfrm>
            <a:off x="738426" y="2136338"/>
            <a:ext cx="546021" cy="631031"/>
          </a:xfrm>
          <a:prstGeom prst="roundRect">
            <a:avLst>
              <a:gd name="adj" fmla="val 10048"/>
            </a:avLst>
          </a:prstGeom>
          <a:solidFill>
            <a:srgbClr val="DFDFE0"/>
          </a:solidFill>
          <a:ln/>
        </p:spPr>
      </p:sp>
      <p:pic>
        <p:nvPicPr>
          <p:cNvPr id="5" name="Image 0" descr="preencoded.png"/>
          <p:cNvPicPr>
            <a:picLocks noChangeAspect="1"/>
          </p:cNvPicPr>
          <p:nvPr/>
        </p:nvPicPr>
        <p:blipFill>
          <a:blip r:embed="Rfca957b50114425d"/>
          <a:stretch>
            <a:fillRect/>
          </a:stretch>
        </p:blipFill>
        <p:spPr>
          <a:xfrm>
            <a:off x="708065" y="2148483"/>
            <a:ext cx="606862" cy="606862"/>
          </a:xfrm>
          <a:prstGeom prst="rect">
            <a:avLst/>
          </a:prstGeom>
        </p:spPr>
      </p:pic>
      <p:pic>
        <p:nvPicPr>
          <p:cNvPr id="6" name="Image 1" descr="preencoded.png"/>
          <p:cNvPicPr>
            <a:picLocks noChangeAspect="1"/>
          </p:cNvPicPr>
          <p:nvPr/>
        </p:nvPicPr>
        <p:blipFill>
          <a:blip r:embed="R77b4b04af5f643dd"/>
          <a:stretch>
            <a:fillRect/>
          </a:stretch>
        </p:blipFill>
        <p:spPr>
          <a:xfrm>
            <a:off x="708065" y="3008114"/>
            <a:ext cx="4236244" cy="2898457"/>
          </a:xfrm>
          <a:prstGeom prst="rect">
            <a:avLst/>
          </a:prstGeom>
        </p:spPr>
      </p:pic>
      <p:sp>
        <p:nvSpPr>
          <p:cNvPr id="7" name="Text 3"/>
          <p:cNvSpPr/>
          <p:nvPr/>
        </p:nvSpPr>
        <p:spPr>
          <a:xfrm>
            <a:off x="708065" y="6134100"/>
            <a:ext cx="2528768" cy="316111"/>
          </a:xfrm>
          <a:prstGeom prst="rect">
            <a:avLst/>
          </a:prstGeom>
          <a:noFill/>
          <a:ln/>
        </p:spPr>
        <p:txBody>
          <a:bodyPr wrap="none" lIns="0" tIns="0" rIns="0" bIns="0" rtlCol="0" anchor="t"/>
          <a:lstStyle/>
          <a:p>
            <a:pPr marL="0" indent="0" algn="l">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Advanced Security</a:t>
            </a:r>
            <a:endParaRPr lang="en-US" sz="1950" dirty="0"/>
          </a:p>
        </p:txBody>
      </p:sp>
      <p:sp>
        <p:nvSpPr>
          <p:cNvPr id="8" name="Text 4"/>
          <p:cNvSpPr/>
          <p:nvPr/>
        </p:nvSpPr>
        <p:spPr>
          <a:xfrm>
            <a:off x="708065" y="6571536"/>
            <a:ext cx="4236244" cy="970836"/>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4" pitchFamily="34" charset="0"/>
                <a:ea typeface="Source Serif 4" pitchFamily="34" charset="-122"/>
                <a:cs typeface="Source Serif 4" pitchFamily="34" charset="-120"/>
              </a:rPr>
              <a:t>Implemented Data Control Language (DCL) and robust access controls, ensuring data is protected and consistent.</a:t>
            </a:r>
            <a:endParaRPr lang="en-US" sz="1550" dirty="0"/>
          </a:p>
        </p:txBody>
      </p:sp>
      <p:sp>
        <p:nvSpPr>
          <p:cNvPr id="9" name="Shape 5"/>
          <p:cNvSpPr/>
          <p:nvPr/>
        </p:nvSpPr>
        <p:spPr>
          <a:xfrm>
            <a:off x="5227439" y="2136338"/>
            <a:ext cx="546021" cy="631031"/>
          </a:xfrm>
          <a:prstGeom prst="roundRect">
            <a:avLst>
              <a:gd name="adj" fmla="val 10048"/>
            </a:avLst>
          </a:prstGeom>
          <a:solidFill>
            <a:srgbClr val="DFDFE0"/>
          </a:solidFill>
          <a:ln/>
        </p:spPr>
      </p:sp>
      <p:pic>
        <p:nvPicPr>
          <p:cNvPr id="10" name="Image 2" descr="preencoded.png"/>
          <p:cNvPicPr>
            <a:picLocks noChangeAspect="1"/>
          </p:cNvPicPr>
          <p:nvPr/>
        </p:nvPicPr>
        <p:blipFill>
          <a:blip r:embed="Rfca957b50114425d"/>
          <a:stretch>
            <a:fillRect/>
          </a:stretch>
        </p:blipFill>
        <p:spPr>
          <a:xfrm>
            <a:off x="5197078" y="2148483"/>
            <a:ext cx="606862" cy="606862"/>
          </a:xfrm>
          <a:prstGeom prst="rect">
            <a:avLst/>
          </a:prstGeom>
        </p:spPr>
      </p:pic>
      <p:pic>
        <p:nvPicPr>
          <p:cNvPr id="11" name="Image 3" descr="preencoded.png"/>
          <p:cNvPicPr>
            <a:picLocks noChangeAspect="1"/>
          </p:cNvPicPr>
          <p:nvPr/>
        </p:nvPicPr>
        <p:blipFill>
          <a:blip r:embed="R9e234e6004cf4dd7"/>
          <a:stretch>
            <a:fillRect/>
          </a:stretch>
        </p:blipFill>
        <p:spPr>
          <a:xfrm>
            <a:off x="5197078" y="3008114"/>
            <a:ext cx="4236244" cy="2898457"/>
          </a:xfrm>
          <a:prstGeom prst="rect">
            <a:avLst/>
          </a:prstGeom>
        </p:spPr>
      </p:pic>
      <p:sp>
        <p:nvSpPr>
          <p:cNvPr id="12" name="Text 6"/>
          <p:cNvSpPr/>
          <p:nvPr/>
        </p:nvSpPr>
        <p:spPr>
          <a:xfrm>
            <a:off x="5197078" y="6134100"/>
            <a:ext cx="2528768" cy="316111"/>
          </a:xfrm>
          <a:prstGeom prst="rect">
            <a:avLst/>
          </a:prstGeom>
          <a:noFill/>
          <a:ln/>
        </p:spPr>
        <p:txBody>
          <a:bodyPr wrap="none" lIns="0" tIns="0" rIns="0" bIns="0" rtlCol="0" anchor="t"/>
          <a:lstStyle/>
          <a:p>
            <a:pPr marL="0" indent="0" algn="l">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SQL Reusability</a:t>
            </a:r>
            <a:endParaRPr lang="en-US" sz="1950" dirty="0"/>
          </a:p>
        </p:txBody>
      </p:sp>
      <p:sp>
        <p:nvSpPr>
          <p:cNvPr id="13" name="Text 7"/>
          <p:cNvSpPr/>
          <p:nvPr/>
        </p:nvSpPr>
        <p:spPr>
          <a:xfrm>
            <a:off x="5197078" y="6571536"/>
            <a:ext cx="4236244" cy="970836"/>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4" pitchFamily="34" charset="0"/>
                <a:ea typeface="Source Serif 4" pitchFamily="34" charset="-122"/>
                <a:cs typeface="Source Serif 4" pitchFamily="34" charset="-120"/>
              </a:rPr>
              <a:t>Reduced manual maintenance and risk of errors through procedures, functions, and views that centralize core logic.</a:t>
            </a:r>
            <a:endParaRPr lang="en-US" sz="1550" dirty="0"/>
          </a:p>
        </p:txBody>
      </p:sp>
      <p:sp>
        <p:nvSpPr>
          <p:cNvPr id="14" name="Shape 8"/>
          <p:cNvSpPr/>
          <p:nvPr/>
        </p:nvSpPr>
        <p:spPr>
          <a:xfrm>
            <a:off x="9716453" y="2136338"/>
            <a:ext cx="546021" cy="631031"/>
          </a:xfrm>
          <a:prstGeom prst="roundRect">
            <a:avLst>
              <a:gd name="adj" fmla="val 10048"/>
            </a:avLst>
          </a:prstGeom>
          <a:solidFill>
            <a:srgbClr val="DFDFE0"/>
          </a:solidFill>
          <a:ln/>
        </p:spPr>
      </p:sp>
      <p:pic>
        <p:nvPicPr>
          <p:cNvPr id="15" name="Image 4" descr="preencoded.png"/>
          <p:cNvPicPr>
            <a:picLocks noChangeAspect="1"/>
          </p:cNvPicPr>
          <p:nvPr/>
        </p:nvPicPr>
        <p:blipFill>
          <a:blip r:embed="Rfca957b50114425d"/>
          <a:stretch>
            <a:fillRect/>
          </a:stretch>
        </p:blipFill>
        <p:spPr>
          <a:xfrm>
            <a:off x="9686092" y="2148483"/>
            <a:ext cx="606862" cy="606862"/>
          </a:xfrm>
          <a:prstGeom prst="rect">
            <a:avLst/>
          </a:prstGeom>
        </p:spPr>
      </p:pic>
      <p:pic>
        <p:nvPicPr>
          <p:cNvPr id="16" name="Image 5" descr="preencoded.png"/>
          <p:cNvPicPr>
            <a:picLocks noChangeAspect="1"/>
          </p:cNvPicPr>
          <p:nvPr/>
        </p:nvPicPr>
        <p:blipFill>
          <a:blip r:embed="R40db52ef429241f2"/>
          <a:stretch>
            <a:fillRect/>
          </a:stretch>
        </p:blipFill>
        <p:spPr>
          <a:xfrm>
            <a:off x="9686092" y="3008114"/>
            <a:ext cx="4236244" cy="2898457"/>
          </a:xfrm>
          <a:prstGeom prst="rect">
            <a:avLst/>
          </a:prstGeom>
        </p:spPr>
      </p:pic>
      <p:sp>
        <p:nvSpPr>
          <p:cNvPr id="17" name="Text 9"/>
          <p:cNvSpPr/>
          <p:nvPr/>
        </p:nvSpPr>
        <p:spPr>
          <a:xfrm>
            <a:off x="9686092" y="6134100"/>
            <a:ext cx="2988588" cy="316111"/>
          </a:xfrm>
          <a:prstGeom prst="rect">
            <a:avLst/>
          </a:prstGeom>
          <a:noFill/>
          <a:ln/>
        </p:spPr>
        <p:txBody>
          <a:bodyPr wrap="none" lIns="0" tIns="0" rIns="0" bIns="0" rtlCol="0" anchor="t"/>
          <a:lstStyle/>
          <a:p>
            <a:pPr marL="0" indent="0" algn="l">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Automation Foundation</a:t>
            </a:r>
            <a:endParaRPr lang="en-US" sz="1950" dirty="0"/>
          </a:p>
        </p:txBody>
      </p:sp>
      <p:sp>
        <p:nvSpPr>
          <p:cNvPr id="18" name="Text 10"/>
          <p:cNvSpPr/>
          <p:nvPr/>
        </p:nvSpPr>
        <p:spPr>
          <a:xfrm>
            <a:off x="9686092" y="6571536"/>
            <a:ext cx="4236244" cy="970836"/>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4" pitchFamily="34" charset="0"/>
                <a:ea typeface="Source Serif 4" pitchFamily="34" charset="-122"/>
                <a:cs typeface="Source Serif 4" pitchFamily="34" charset="-120"/>
              </a:rPr>
              <a:t>Triggers and transactional controls provide automated workflow processing and rigorous data integrity enforcement.</a:t>
            </a:r>
            <a:endParaRPr lang="en-US" sz="15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7939" y="516969"/>
            <a:ext cx="10630614" cy="587335"/>
          </a:xfrm>
          <a:prstGeom prst="rect">
            <a:avLst/>
          </a:prstGeom>
          <a:noFill/>
          <a:ln/>
        </p:spPr>
        <p:txBody>
          <a:bodyPr wrap="none" lIns="0" tIns="0" rIns="0" bIns="0" rtlCol="0" anchor="t"/>
          <a:lstStyle/>
          <a:p>
            <a:pPr marL="0" indent="0" algn="l">
              <a:lnSpc>
                <a:spcPts val="4600"/>
              </a:lnSpc>
              <a:buNone/>
            </a:pPr>
            <a:r>
              <a:rPr lang="en-US" sz="3700" dirty="0">
                <a:solidFill>
                  <a:srgbClr val="201B18"/>
                </a:solidFill>
                <a:latin typeface="Platypi Medium" pitchFamily="34" charset="0"/>
                <a:ea typeface="Platypi Medium" pitchFamily="34" charset="-122"/>
                <a:cs typeface="Platypi Medium" pitchFamily="34" charset="-120"/>
              </a:rPr>
              <a:t>PHASE 5: COMPREHENSIVE QUERY MASTERY</a:t>
            </a:r>
            <a:endParaRPr lang="en-US" sz="3700" dirty="0"/>
          </a:p>
        </p:txBody>
      </p:sp>
      <p:sp>
        <p:nvSpPr>
          <p:cNvPr id="3" name="Text 1"/>
          <p:cNvSpPr/>
          <p:nvPr/>
        </p:nvSpPr>
        <p:spPr>
          <a:xfrm>
            <a:off x="657939" y="1480185"/>
            <a:ext cx="13314521" cy="300752"/>
          </a:xfrm>
          <a:prstGeom prst="rect">
            <a:avLst/>
          </a:prstGeom>
          <a:noFill/>
          <a:ln/>
        </p:spPr>
        <p:txBody>
          <a:bodyPr wrap="none" lIns="0" tIns="0" rIns="0" bIns="0" rtlCol="0" anchor="t"/>
          <a:lstStyle/>
          <a:p>
            <a:pPr marL="0" indent="0" algn="l">
              <a:lnSpc>
                <a:spcPts val="2350"/>
              </a:lnSpc>
              <a:buNone/>
            </a:pPr>
            <a:r>
              <a:rPr lang="en-US" sz="1450" dirty="0">
                <a:solidFill>
                  <a:srgbClr val="504C49"/>
                </a:solidFill>
                <a:latin typeface="Source Serif 4" pitchFamily="34" charset="0"/>
                <a:ea typeface="Source Serif 4" pitchFamily="34" charset="-122"/>
                <a:cs typeface="Source Serif 4" pitchFamily="34" charset="-120"/>
              </a:rPr>
              <a:t>The final phase confirms the functional completeness and performance readiness of the entire database solution, surpassing initial targets.</a:t>
            </a:r>
            <a:endParaRPr lang="en-US" sz="1450" dirty="0"/>
          </a:p>
        </p:txBody>
      </p:sp>
      <p:sp>
        <p:nvSpPr>
          <p:cNvPr id="4" name="Text 2"/>
          <p:cNvSpPr/>
          <p:nvPr/>
        </p:nvSpPr>
        <p:spPr>
          <a:xfrm>
            <a:off x="1642467" y="3214211"/>
            <a:ext cx="2312194" cy="469940"/>
          </a:xfrm>
          <a:prstGeom prst="rect">
            <a:avLst/>
          </a:prstGeom>
          <a:noFill/>
          <a:ln/>
        </p:spPr>
        <p:txBody>
          <a:bodyPr wrap="none" lIns="0" tIns="0" rIns="0" bIns="0" rtlCol="0" anchor="t"/>
          <a:lstStyle/>
          <a:p>
            <a:pPr marL="0" indent="0" algn="ctr">
              <a:lnSpc>
                <a:spcPts val="3700"/>
              </a:lnSpc>
              <a:buNone/>
            </a:pPr>
            <a:r>
              <a:rPr lang="en-US" sz="3700" dirty="0">
                <a:solidFill>
                  <a:srgbClr val="504C49"/>
                </a:solidFill>
                <a:latin typeface="Platypi Medium" pitchFamily="34" charset="0"/>
                <a:ea typeface="Platypi Medium" pitchFamily="34" charset="-122"/>
                <a:cs typeface="Platypi Medium" pitchFamily="34" charset="-120"/>
              </a:rPr>
              <a:t>100%</a:t>
            </a:r>
            <a:endParaRPr lang="en-US" sz="3700" dirty="0"/>
          </a:p>
        </p:txBody>
      </p:sp>
      <p:pic>
        <p:nvPicPr>
          <p:cNvPr id="5" name="Image 0" descr="preencoded.png"/>
          <p:cNvPicPr>
            <a:picLocks noChangeAspect="1"/>
          </p:cNvPicPr>
          <p:nvPr/>
        </p:nvPicPr>
        <p:blipFill>
          <a:blip r:embed="R93fc74bc1fc74adc"/>
          <a:stretch>
            <a:fillRect/>
          </a:stretch>
        </p:blipFill>
        <p:spPr>
          <a:xfrm>
            <a:off x="1388745" y="2039303"/>
            <a:ext cx="2819876" cy="2819876"/>
          </a:xfrm>
          <a:prstGeom prst="rect">
            <a:avLst/>
          </a:prstGeom>
        </p:spPr>
      </p:pic>
      <p:sp>
        <p:nvSpPr>
          <p:cNvPr id="6" name="Text 3"/>
          <p:cNvSpPr/>
          <p:nvPr/>
        </p:nvSpPr>
        <p:spPr>
          <a:xfrm>
            <a:off x="1385411" y="5093970"/>
            <a:ext cx="2826544" cy="293727"/>
          </a:xfrm>
          <a:prstGeom prst="rect">
            <a:avLst/>
          </a:prstGeom>
          <a:noFill/>
          <a:ln/>
        </p:spPr>
        <p:txBody>
          <a:bodyPr wrap="none" lIns="0" tIns="0" rIns="0" bIns="0" rtlCol="0" anchor="t"/>
          <a:lstStyle/>
          <a:p>
            <a:pPr marL="0" indent="0" algn="ctr">
              <a:lnSpc>
                <a:spcPts val="2300"/>
              </a:lnSpc>
              <a:buNone/>
            </a:pPr>
            <a:r>
              <a:rPr lang="en-US" sz="1850" dirty="0">
                <a:solidFill>
                  <a:srgbClr val="504C49"/>
                </a:solidFill>
                <a:latin typeface="Platypi Medium" pitchFamily="34" charset="0"/>
                <a:ea typeface="Platypi Medium" pitchFamily="34" charset="-122"/>
                <a:cs typeface="Platypi Medium" pitchFamily="34" charset="-120"/>
              </a:rPr>
              <a:t>Implementation Success</a:t>
            </a:r>
            <a:endParaRPr lang="en-US" sz="1850" dirty="0"/>
          </a:p>
        </p:txBody>
      </p:sp>
      <p:sp>
        <p:nvSpPr>
          <p:cNvPr id="7" name="Text 4"/>
          <p:cNvSpPr/>
          <p:nvPr/>
        </p:nvSpPr>
        <p:spPr>
          <a:xfrm>
            <a:off x="657939" y="5500449"/>
            <a:ext cx="4281488" cy="902256"/>
          </a:xfrm>
          <a:prstGeom prst="rect">
            <a:avLst/>
          </a:prstGeom>
          <a:noFill/>
          <a:ln/>
        </p:spPr>
        <p:txBody>
          <a:bodyPr wrap="square" lIns="0" tIns="0" rIns="0" bIns="0" rtlCol="0" anchor="t"/>
          <a:lstStyle/>
          <a:p>
            <a:pPr marL="0" indent="0" algn="ctr">
              <a:lnSpc>
                <a:spcPts val="2350"/>
              </a:lnSpc>
              <a:buNone/>
            </a:pPr>
            <a:r>
              <a:rPr lang="en-US" sz="1450" dirty="0">
                <a:solidFill>
                  <a:srgbClr val="504C49"/>
                </a:solidFill>
                <a:latin typeface="Source Serif 4" pitchFamily="34" charset="0"/>
                <a:ea typeface="Source Serif 4" pitchFamily="34" charset="-122"/>
                <a:cs typeface="Source Serif 4" pitchFamily="34" charset="-120"/>
              </a:rPr>
              <a:t>All query categories were fully implemented and tested with complex, real-world business scenarios.</a:t>
            </a:r>
            <a:endParaRPr lang="en-US" sz="1450" dirty="0"/>
          </a:p>
        </p:txBody>
      </p:sp>
      <p:sp>
        <p:nvSpPr>
          <p:cNvPr id="8" name="Text 5"/>
          <p:cNvSpPr/>
          <p:nvPr/>
        </p:nvSpPr>
        <p:spPr>
          <a:xfrm>
            <a:off x="6158865" y="3214211"/>
            <a:ext cx="2312194" cy="469940"/>
          </a:xfrm>
          <a:prstGeom prst="rect">
            <a:avLst/>
          </a:prstGeom>
          <a:noFill/>
          <a:ln/>
        </p:spPr>
        <p:txBody>
          <a:bodyPr wrap="none" lIns="0" tIns="0" rIns="0" bIns="0" rtlCol="0" anchor="t"/>
          <a:lstStyle/>
          <a:p>
            <a:pPr marL="0" indent="0" algn="ctr">
              <a:lnSpc>
                <a:spcPts val="3700"/>
              </a:lnSpc>
              <a:buNone/>
            </a:pPr>
            <a:r>
              <a:rPr lang="en-US" sz="3700" dirty="0">
                <a:solidFill>
                  <a:srgbClr val="504C49"/>
                </a:solidFill>
                <a:latin typeface="Platypi Medium" pitchFamily="34" charset="0"/>
                <a:ea typeface="Platypi Medium" pitchFamily="34" charset="-122"/>
                <a:cs typeface="Platypi Medium" pitchFamily="34" charset="-120"/>
              </a:rPr>
              <a:t>13</a:t>
            </a:r>
            <a:endParaRPr lang="en-US" sz="3700" dirty="0"/>
          </a:p>
        </p:txBody>
      </p:sp>
      <p:pic>
        <p:nvPicPr>
          <p:cNvPr id="9" name="Image 1" descr="preencoded.png"/>
          <p:cNvPicPr>
            <a:picLocks noChangeAspect="1"/>
          </p:cNvPicPr>
          <p:nvPr/>
        </p:nvPicPr>
        <p:blipFill>
          <a:blip r:embed="R476a576b5f08437f"/>
          <a:stretch>
            <a:fillRect/>
          </a:stretch>
        </p:blipFill>
        <p:spPr>
          <a:xfrm>
            <a:off x="5905143" y="2039303"/>
            <a:ext cx="2819876" cy="2819876"/>
          </a:xfrm>
          <a:prstGeom prst="rect">
            <a:avLst/>
          </a:prstGeom>
        </p:spPr>
      </p:pic>
      <p:sp>
        <p:nvSpPr>
          <p:cNvPr id="10" name="Text 6"/>
          <p:cNvSpPr/>
          <p:nvPr/>
        </p:nvSpPr>
        <p:spPr>
          <a:xfrm>
            <a:off x="6129338" y="5093970"/>
            <a:ext cx="2371487" cy="293727"/>
          </a:xfrm>
          <a:prstGeom prst="rect">
            <a:avLst/>
          </a:prstGeom>
          <a:noFill/>
          <a:ln/>
        </p:spPr>
        <p:txBody>
          <a:bodyPr wrap="none" lIns="0" tIns="0" rIns="0" bIns="0" rtlCol="0" anchor="t"/>
          <a:lstStyle/>
          <a:p>
            <a:pPr marL="0" indent="0" algn="ctr">
              <a:lnSpc>
                <a:spcPts val="2300"/>
              </a:lnSpc>
              <a:buNone/>
            </a:pPr>
            <a:r>
              <a:rPr lang="en-US" sz="1850" dirty="0">
                <a:solidFill>
                  <a:srgbClr val="504C49"/>
                </a:solidFill>
                <a:latin typeface="Platypi Medium" pitchFamily="34" charset="0"/>
                <a:ea typeface="Platypi Medium" pitchFamily="34" charset="-122"/>
                <a:cs typeface="Platypi Medium" pitchFamily="34" charset="-120"/>
              </a:rPr>
              <a:t>Categories Mastered</a:t>
            </a:r>
            <a:endParaRPr lang="en-US" sz="1850" dirty="0"/>
          </a:p>
        </p:txBody>
      </p:sp>
      <p:sp>
        <p:nvSpPr>
          <p:cNvPr id="11" name="Text 7"/>
          <p:cNvSpPr/>
          <p:nvPr/>
        </p:nvSpPr>
        <p:spPr>
          <a:xfrm>
            <a:off x="5174337" y="5500449"/>
            <a:ext cx="4281607" cy="902256"/>
          </a:xfrm>
          <a:prstGeom prst="rect">
            <a:avLst/>
          </a:prstGeom>
          <a:noFill/>
          <a:ln/>
        </p:spPr>
        <p:txBody>
          <a:bodyPr wrap="square" lIns="0" tIns="0" rIns="0" bIns="0" rtlCol="0" anchor="t"/>
          <a:lstStyle/>
          <a:p>
            <a:pPr marL="0" indent="0" algn="ctr">
              <a:lnSpc>
                <a:spcPts val="2350"/>
              </a:lnSpc>
              <a:buNone/>
            </a:pPr>
            <a:r>
              <a:rPr lang="en-US" sz="1450" dirty="0">
                <a:solidFill>
                  <a:srgbClr val="504C49"/>
                </a:solidFill>
                <a:latin typeface="Source Serif 4" pitchFamily="34" charset="0"/>
                <a:ea typeface="Source Serif 4" pitchFamily="34" charset="-122"/>
                <a:cs typeface="Source Serif 4" pitchFamily="34" charset="-120"/>
              </a:rPr>
              <a:t>Comprehensive coverage from foundational DDL/DML to advanced techniques like window functions and triggers.</a:t>
            </a:r>
            <a:endParaRPr lang="en-US" sz="1450" dirty="0"/>
          </a:p>
        </p:txBody>
      </p:sp>
      <p:sp>
        <p:nvSpPr>
          <p:cNvPr id="12" name="Text 8"/>
          <p:cNvSpPr/>
          <p:nvPr/>
        </p:nvSpPr>
        <p:spPr>
          <a:xfrm>
            <a:off x="10675382" y="3214211"/>
            <a:ext cx="2312194" cy="469940"/>
          </a:xfrm>
          <a:prstGeom prst="rect">
            <a:avLst/>
          </a:prstGeom>
          <a:noFill/>
          <a:ln/>
        </p:spPr>
        <p:txBody>
          <a:bodyPr wrap="none" lIns="0" tIns="0" rIns="0" bIns="0" rtlCol="0" anchor="t"/>
          <a:lstStyle/>
          <a:p>
            <a:pPr marL="0" indent="0" algn="ctr">
              <a:lnSpc>
                <a:spcPts val="3700"/>
              </a:lnSpc>
              <a:buNone/>
            </a:pPr>
            <a:r>
              <a:rPr lang="en-US" sz="3700" dirty="0">
                <a:solidFill>
                  <a:srgbClr val="504C49"/>
                </a:solidFill>
                <a:latin typeface="Platypi Medium" pitchFamily="34" charset="0"/>
                <a:ea typeface="Platypi Medium" pitchFamily="34" charset="-122"/>
                <a:cs typeface="Platypi Medium" pitchFamily="34" charset="-120"/>
              </a:rPr>
              <a:t>120+</a:t>
            </a:r>
            <a:endParaRPr lang="en-US" sz="3700" dirty="0"/>
          </a:p>
        </p:txBody>
      </p:sp>
      <p:pic>
        <p:nvPicPr>
          <p:cNvPr id="13" name="Image 2" descr="preencoded.png"/>
          <p:cNvPicPr>
            <a:picLocks noChangeAspect="1"/>
          </p:cNvPicPr>
          <p:nvPr/>
        </p:nvPicPr>
        <p:blipFill>
          <a:blip r:embed="R93fc74bc1fc74adc"/>
          <a:stretch>
            <a:fillRect/>
          </a:stretch>
        </p:blipFill>
        <p:spPr>
          <a:xfrm>
            <a:off x="10421660" y="2039303"/>
            <a:ext cx="2819876" cy="2819876"/>
          </a:xfrm>
          <a:prstGeom prst="rect">
            <a:avLst/>
          </a:prstGeom>
        </p:spPr>
      </p:pic>
      <p:sp>
        <p:nvSpPr>
          <p:cNvPr id="14" name="Text 9"/>
          <p:cNvSpPr/>
          <p:nvPr/>
        </p:nvSpPr>
        <p:spPr>
          <a:xfrm>
            <a:off x="10656689" y="5093970"/>
            <a:ext cx="2349937" cy="293727"/>
          </a:xfrm>
          <a:prstGeom prst="rect">
            <a:avLst/>
          </a:prstGeom>
          <a:noFill/>
          <a:ln/>
        </p:spPr>
        <p:txBody>
          <a:bodyPr wrap="none" lIns="0" tIns="0" rIns="0" bIns="0" rtlCol="0" anchor="t"/>
          <a:lstStyle/>
          <a:p>
            <a:pPr marL="0" indent="0" algn="ctr">
              <a:lnSpc>
                <a:spcPts val="2300"/>
              </a:lnSpc>
              <a:buNone/>
            </a:pPr>
            <a:r>
              <a:rPr lang="en-US" sz="1850" dirty="0">
                <a:solidFill>
                  <a:srgbClr val="504C49"/>
                </a:solidFill>
                <a:latin typeface="Platypi Medium" pitchFamily="34" charset="0"/>
                <a:ea typeface="Platypi Medium" pitchFamily="34" charset="-122"/>
                <a:cs typeface="Platypi Medium" pitchFamily="34" charset="-120"/>
              </a:rPr>
              <a:t>Total Queries</a:t>
            </a:r>
            <a:endParaRPr lang="en-US" sz="1850" dirty="0"/>
          </a:p>
        </p:txBody>
      </p:sp>
      <p:sp>
        <p:nvSpPr>
          <p:cNvPr id="15" name="Text 10"/>
          <p:cNvSpPr/>
          <p:nvPr/>
        </p:nvSpPr>
        <p:spPr>
          <a:xfrm>
            <a:off x="9690854" y="5500449"/>
            <a:ext cx="4281607" cy="902256"/>
          </a:xfrm>
          <a:prstGeom prst="rect">
            <a:avLst/>
          </a:prstGeom>
          <a:noFill/>
          <a:ln/>
        </p:spPr>
        <p:txBody>
          <a:bodyPr wrap="square" lIns="0" tIns="0" rIns="0" bIns="0" rtlCol="0" anchor="t"/>
          <a:lstStyle/>
          <a:p>
            <a:pPr marL="0" indent="0" algn="ctr">
              <a:lnSpc>
                <a:spcPts val="2350"/>
              </a:lnSpc>
              <a:buNone/>
            </a:pPr>
            <a:r>
              <a:rPr lang="en-US" sz="1450" dirty="0">
                <a:solidFill>
                  <a:srgbClr val="504C49"/>
                </a:solidFill>
                <a:latin typeface="Source Serif 4" pitchFamily="34" charset="0"/>
                <a:ea typeface="Source Serif 4" pitchFamily="34" charset="-122"/>
                <a:cs typeface="Source Serif 4" pitchFamily="34" charset="-120"/>
              </a:rPr>
              <a:t>Total queries developed and documented, exceeding the target requirement and ensuring robust system testing.</a:t>
            </a:r>
            <a:endParaRPr lang="en-US" sz="1450" dirty="0"/>
          </a:p>
        </p:txBody>
      </p:sp>
      <p:sp>
        <p:nvSpPr>
          <p:cNvPr id="16" name="Shape 11"/>
          <p:cNvSpPr/>
          <p:nvPr/>
        </p:nvSpPr>
        <p:spPr>
          <a:xfrm>
            <a:off x="657939" y="6614160"/>
            <a:ext cx="13314521" cy="1099423"/>
          </a:xfrm>
          <a:prstGeom prst="roundRect">
            <a:avLst>
              <a:gd name="adj" fmla="val 2565"/>
            </a:avLst>
          </a:prstGeom>
          <a:solidFill>
            <a:srgbClr val="EDD5C4"/>
          </a:solidFill>
          <a:ln/>
        </p:spPr>
      </p:sp>
      <p:pic>
        <p:nvPicPr>
          <p:cNvPr id="17" name="Image 3" descr="preencoded.png"/>
          <p:cNvPicPr>
            <a:picLocks noChangeAspect="1"/>
          </p:cNvPicPr>
          <p:nvPr/>
        </p:nvPicPr>
        <p:blipFill>
          <a:blip r:embed="Rae1e37b72ea646e2"/>
          <a:stretch>
            <a:fillRect/>
          </a:stretch>
        </p:blipFill>
        <p:spPr>
          <a:xfrm>
            <a:off x="845820" y="6897886"/>
            <a:ext cx="234910" cy="187881"/>
          </a:xfrm>
          <a:prstGeom prst="rect">
            <a:avLst/>
          </a:prstGeom>
        </p:spPr>
      </p:pic>
      <p:sp>
        <p:nvSpPr>
          <p:cNvPr id="18" name="Text 12"/>
          <p:cNvSpPr/>
          <p:nvPr/>
        </p:nvSpPr>
        <p:spPr>
          <a:xfrm>
            <a:off x="1268611" y="6848951"/>
            <a:ext cx="12515969" cy="601504"/>
          </a:xfrm>
          <a:prstGeom prst="rect">
            <a:avLst/>
          </a:prstGeom>
          <a:noFill/>
          <a:ln/>
        </p:spPr>
        <p:txBody>
          <a:bodyPr wrap="square" lIns="0" tIns="0" rIns="0" bIns="0" rtlCol="0" anchor="t"/>
          <a:lstStyle/>
          <a:p>
            <a:pPr marL="0" indent="0" algn="l">
              <a:lnSpc>
                <a:spcPts val="2350"/>
              </a:lnSpc>
              <a:buNone/>
            </a:pPr>
            <a:r>
              <a:rPr lang="en-US" sz="1450" b="1" dirty="0">
                <a:solidFill>
                  <a:srgbClr val="000000"/>
                </a:solidFill>
                <a:latin typeface="Source Serif 4" pitchFamily="34" charset="0"/>
                <a:ea typeface="Source Serif 4" pitchFamily="34" charset="-122"/>
                <a:cs typeface="Source Serif 4" pitchFamily="34" charset="-120"/>
              </a:rPr>
              <a:t>Technical Milestones Achieved:</a:t>
            </a:r>
            <a:r>
              <a:rPr lang="en-US" sz="1450" dirty="0">
                <a:solidFill>
                  <a:srgbClr val="000000"/>
                </a:solidFill>
                <a:latin typeface="Source Serif 4" pitchFamily="34" charset="0"/>
                <a:ea typeface="Source Serif 4" pitchFamily="34" charset="-122"/>
                <a:cs typeface="Source Serif 4" pitchFamily="34" charset="-120"/>
              </a:rPr>
              <a:t> Comprehensive error handling, full performance optimization, and the implementation of a scalable database architecture are complete.</a:t>
            </a:r>
            <a:endParaRPr lang="en-US" sz="14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5799" y="534591"/>
            <a:ext cx="11751588" cy="482798"/>
          </a:xfrm>
          <a:prstGeom prst="rect">
            <a:avLst/>
          </a:prstGeom>
          <a:noFill/>
          <a:ln/>
        </p:spPr>
        <p:txBody>
          <a:bodyPr wrap="none" lIns="0" tIns="0" rIns="0" bIns="0" rtlCol="0" anchor="t"/>
          <a:lstStyle/>
          <a:p>
            <a:pPr marL="0" indent="0" algn="l">
              <a:lnSpc>
                <a:spcPts val="3800"/>
              </a:lnSpc>
              <a:buNone/>
            </a:pPr>
            <a:r>
              <a:rPr lang="en-US" sz="3000" dirty="0">
                <a:solidFill>
                  <a:srgbClr val="201B18"/>
                </a:solidFill>
                <a:latin typeface="Platypi Medium" pitchFamily="34" charset="0"/>
                <a:ea typeface="Platypi Medium" pitchFamily="34" charset="-122"/>
                <a:cs typeface="Platypi Medium" pitchFamily="34" charset="-120"/>
              </a:rPr>
              <a:t>Database Management System Mastery: The 5-Phase Journey</a:t>
            </a:r>
            <a:endParaRPr lang="en-US" sz="3000" dirty="0"/>
          </a:p>
        </p:txBody>
      </p:sp>
      <p:sp>
        <p:nvSpPr>
          <p:cNvPr id="3" name="Text 1"/>
          <p:cNvSpPr/>
          <p:nvPr/>
        </p:nvSpPr>
        <p:spPr>
          <a:xfrm>
            <a:off x="675799" y="1403509"/>
            <a:ext cx="13278803" cy="308967"/>
          </a:xfrm>
          <a:prstGeom prst="rect">
            <a:avLst/>
          </a:prstGeom>
          <a:noFill/>
          <a:ln/>
        </p:spPr>
        <p:txBody>
          <a:bodyPr wrap="none" lIns="0" tIns="0" rIns="0" bIns="0" rtlCol="0" anchor="t"/>
          <a:lstStyle/>
          <a:p>
            <a:pPr marL="0" indent="0" algn="l">
              <a:lnSpc>
                <a:spcPts val="2400"/>
              </a:lnSpc>
              <a:buNone/>
            </a:pPr>
            <a:r>
              <a:rPr lang="en-US" sz="1500" dirty="0">
                <a:solidFill>
                  <a:srgbClr val="504C49"/>
                </a:solidFill>
                <a:latin typeface="Source Serif 4" pitchFamily="34" charset="0"/>
                <a:ea typeface="Source Serif 4" pitchFamily="34" charset="-122"/>
                <a:cs typeface="Source Serif 4" pitchFamily="34" charset="-120"/>
              </a:rPr>
              <a:t>We completed a full-cycle database development, transforming conceptual ideas into a robust, deployment-ready system.</a:t>
            </a:r>
            <a:endParaRPr lang="en-US" sz="1500" dirty="0"/>
          </a:p>
        </p:txBody>
      </p:sp>
      <p:sp>
        <p:nvSpPr>
          <p:cNvPr id="4" name="Shape 2"/>
          <p:cNvSpPr/>
          <p:nvPr/>
        </p:nvSpPr>
        <p:spPr>
          <a:xfrm>
            <a:off x="7303770" y="1929646"/>
            <a:ext cx="22860" cy="5765244"/>
          </a:xfrm>
          <a:prstGeom prst="roundRect">
            <a:avLst>
              <a:gd name="adj" fmla="val 126708"/>
            </a:avLst>
          </a:prstGeom>
          <a:solidFill>
            <a:srgbClr val="D8D4D4"/>
          </a:solidFill>
          <a:ln/>
        </p:spPr>
      </p:sp>
      <p:sp>
        <p:nvSpPr>
          <p:cNvPr id="5" name="Shape 3"/>
          <p:cNvSpPr/>
          <p:nvPr/>
        </p:nvSpPr>
        <p:spPr>
          <a:xfrm>
            <a:off x="6541591" y="2135386"/>
            <a:ext cx="579239" cy="22860"/>
          </a:xfrm>
          <a:prstGeom prst="roundRect">
            <a:avLst>
              <a:gd name="adj" fmla="val 126708"/>
            </a:avLst>
          </a:prstGeom>
          <a:solidFill>
            <a:srgbClr val="D8D4D4"/>
          </a:solidFill>
          <a:ln/>
        </p:spPr>
      </p:sp>
      <p:sp>
        <p:nvSpPr>
          <p:cNvPr id="6" name="Shape 4"/>
          <p:cNvSpPr/>
          <p:nvPr/>
        </p:nvSpPr>
        <p:spPr>
          <a:xfrm>
            <a:off x="7097970" y="1929646"/>
            <a:ext cx="434459" cy="434459"/>
          </a:xfrm>
          <a:prstGeom prst="roundRect">
            <a:avLst>
              <a:gd name="adj" fmla="val 6667"/>
            </a:avLst>
          </a:prstGeom>
          <a:solidFill>
            <a:srgbClr val="F9F7F7"/>
          </a:solidFill>
          <a:ln/>
        </p:spPr>
      </p:sp>
      <p:sp>
        <p:nvSpPr>
          <p:cNvPr id="7" name="Text 5"/>
          <p:cNvSpPr/>
          <p:nvPr/>
        </p:nvSpPr>
        <p:spPr>
          <a:xfrm>
            <a:off x="7170360" y="1965841"/>
            <a:ext cx="289560" cy="361950"/>
          </a:xfrm>
          <a:prstGeom prst="rect">
            <a:avLst/>
          </a:prstGeom>
          <a:noFill/>
          <a:ln/>
        </p:spPr>
        <p:txBody>
          <a:bodyPr wrap="none" lIns="0" tIns="0" rIns="0" bIns="0" rtlCol="0" anchor="t"/>
          <a:lstStyle/>
          <a:p>
            <a:pPr marL="0" indent="0" algn="ctr">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1</a:t>
            </a:r>
            <a:endParaRPr lang="en-US" sz="2250" dirty="0"/>
          </a:p>
        </p:txBody>
      </p:sp>
      <p:sp>
        <p:nvSpPr>
          <p:cNvPr id="8" name="Text 6"/>
          <p:cNvSpPr/>
          <p:nvPr/>
        </p:nvSpPr>
        <p:spPr>
          <a:xfrm>
            <a:off x="2541508" y="1995964"/>
            <a:ext cx="3808214" cy="301585"/>
          </a:xfrm>
          <a:prstGeom prst="rect">
            <a:avLst/>
          </a:prstGeom>
          <a:noFill/>
          <a:ln/>
        </p:spPr>
        <p:txBody>
          <a:bodyPr wrap="none" lIns="0" tIns="0" rIns="0" bIns="0" rtlCol="0" anchor="t"/>
          <a:lstStyle/>
          <a:p>
            <a:pPr marL="0" indent="0" algn="r">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01: Database Design &amp; Modeling</a:t>
            </a:r>
            <a:endParaRPr lang="en-US" sz="1900" dirty="0"/>
          </a:p>
        </p:txBody>
      </p:sp>
      <p:sp>
        <p:nvSpPr>
          <p:cNvPr id="9" name="Text 7"/>
          <p:cNvSpPr/>
          <p:nvPr/>
        </p:nvSpPr>
        <p:spPr>
          <a:xfrm>
            <a:off x="675799" y="2413397"/>
            <a:ext cx="5673923" cy="617934"/>
          </a:xfrm>
          <a:prstGeom prst="rect">
            <a:avLst/>
          </a:prstGeom>
          <a:noFill/>
          <a:ln/>
        </p:spPr>
        <p:txBody>
          <a:bodyPr wrap="square" lIns="0" tIns="0" rIns="0" bIns="0" rtlCol="0" anchor="t"/>
          <a:lstStyle/>
          <a:p>
            <a:pPr marL="0" indent="0" algn="r">
              <a:lnSpc>
                <a:spcPts val="2400"/>
              </a:lnSpc>
              <a:buNone/>
            </a:pPr>
            <a:r>
              <a:rPr lang="en-US" sz="1500" dirty="0">
                <a:solidFill>
                  <a:srgbClr val="504C49"/>
                </a:solidFill>
                <a:latin typeface="Source Serif 4" pitchFamily="34" charset="0"/>
                <a:ea typeface="Source Serif 4" pitchFamily="34" charset="-122"/>
                <a:cs typeface="Source Serif 4" pitchFamily="34" charset="-120"/>
              </a:rPr>
              <a:t>ER diagrams, relationship mapping, and normalization to 3NF standards with comprehensive schema design.</a:t>
            </a:r>
            <a:endParaRPr lang="en-US" sz="1500" dirty="0"/>
          </a:p>
        </p:txBody>
      </p:sp>
      <p:sp>
        <p:nvSpPr>
          <p:cNvPr id="10" name="Shape 8"/>
          <p:cNvSpPr/>
          <p:nvPr/>
        </p:nvSpPr>
        <p:spPr>
          <a:xfrm>
            <a:off x="7509570" y="3293864"/>
            <a:ext cx="579239" cy="22860"/>
          </a:xfrm>
          <a:prstGeom prst="roundRect">
            <a:avLst>
              <a:gd name="adj" fmla="val 126708"/>
            </a:avLst>
          </a:prstGeom>
          <a:solidFill>
            <a:srgbClr val="D8D4D4"/>
          </a:solidFill>
          <a:ln/>
        </p:spPr>
      </p:sp>
      <p:sp>
        <p:nvSpPr>
          <p:cNvPr id="11" name="Shape 9"/>
          <p:cNvSpPr/>
          <p:nvPr/>
        </p:nvSpPr>
        <p:spPr>
          <a:xfrm>
            <a:off x="7097970" y="3088124"/>
            <a:ext cx="434459" cy="434459"/>
          </a:xfrm>
          <a:prstGeom prst="roundRect">
            <a:avLst>
              <a:gd name="adj" fmla="val 6667"/>
            </a:avLst>
          </a:prstGeom>
          <a:solidFill>
            <a:srgbClr val="F9F7F7"/>
          </a:solidFill>
          <a:ln/>
        </p:spPr>
      </p:sp>
      <p:sp>
        <p:nvSpPr>
          <p:cNvPr id="12" name="Text 10"/>
          <p:cNvSpPr/>
          <p:nvPr/>
        </p:nvSpPr>
        <p:spPr>
          <a:xfrm>
            <a:off x="7170360" y="3124319"/>
            <a:ext cx="289560" cy="361950"/>
          </a:xfrm>
          <a:prstGeom prst="rect">
            <a:avLst/>
          </a:prstGeom>
          <a:noFill/>
          <a:ln/>
        </p:spPr>
        <p:txBody>
          <a:bodyPr wrap="none" lIns="0" tIns="0" rIns="0" bIns="0" rtlCol="0" anchor="t"/>
          <a:lstStyle/>
          <a:p>
            <a:pPr marL="0" indent="0" algn="ctr">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2</a:t>
            </a:r>
            <a:endParaRPr lang="en-US" sz="2250" dirty="0"/>
          </a:p>
        </p:txBody>
      </p:sp>
      <p:sp>
        <p:nvSpPr>
          <p:cNvPr id="13" name="Text 11"/>
          <p:cNvSpPr/>
          <p:nvPr/>
        </p:nvSpPr>
        <p:spPr>
          <a:xfrm>
            <a:off x="8280678" y="3154442"/>
            <a:ext cx="3814643" cy="301585"/>
          </a:xfrm>
          <a:prstGeom prst="rect">
            <a:avLst/>
          </a:prstGeom>
          <a:noFill/>
          <a:ln/>
        </p:spPr>
        <p:txBody>
          <a:bodyPr wrap="none" lIns="0" tIns="0" rIns="0" bIns="0" rtlCol="0" anchor="t"/>
          <a:lstStyle/>
          <a:p>
            <a:pPr marL="0" indent="0" algn="l">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02: Implementation &amp; Structure</a:t>
            </a:r>
            <a:endParaRPr lang="en-US" sz="1900" dirty="0"/>
          </a:p>
        </p:txBody>
      </p:sp>
      <p:sp>
        <p:nvSpPr>
          <p:cNvPr id="14" name="Text 12"/>
          <p:cNvSpPr/>
          <p:nvPr/>
        </p:nvSpPr>
        <p:spPr>
          <a:xfrm>
            <a:off x="8280678" y="3571875"/>
            <a:ext cx="5673923" cy="617934"/>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latin typeface="Source Serif 4" pitchFamily="34" charset="0"/>
                <a:ea typeface="Source Serif 4" pitchFamily="34" charset="-122"/>
                <a:cs typeface="Source Serif 4" pitchFamily="34" charset="-120"/>
              </a:rPr>
              <a:t>Built 25 optimized tables with advanced constraints, indexing, and data integrity enforcement.</a:t>
            </a:r>
            <a:endParaRPr lang="en-US" sz="1500" dirty="0"/>
          </a:p>
        </p:txBody>
      </p:sp>
      <p:sp>
        <p:nvSpPr>
          <p:cNvPr id="15" name="Shape 13"/>
          <p:cNvSpPr/>
          <p:nvPr/>
        </p:nvSpPr>
        <p:spPr>
          <a:xfrm>
            <a:off x="6541591" y="4292441"/>
            <a:ext cx="579239" cy="22860"/>
          </a:xfrm>
          <a:prstGeom prst="roundRect">
            <a:avLst>
              <a:gd name="adj" fmla="val 126708"/>
            </a:avLst>
          </a:prstGeom>
          <a:solidFill>
            <a:srgbClr val="D8D4D4"/>
          </a:solidFill>
          <a:ln/>
        </p:spPr>
      </p:sp>
      <p:sp>
        <p:nvSpPr>
          <p:cNvPr id="16" name="Shape 14"/>
          <p:cNvSpPr/>
          <p:nvPr/>
        </p:nvSpPr>
        <p:spPr>
          <a:xfrm>
            <a:off x="7097970" y="4086701"/>
            <a:ext cx="434459" cy="434459"/>
          </a:xfrm>
          <a:prstGeom prst="roundRect">
            <a:avLst>
              <a:gd name="adj" fmla="val 6667"/>
            </a:avLst>
          </a:prstGeom>
          <a:solidFill>
            <a:srgbClr val="F9F7F7"/>
          </a:solidFill>
          <a:ln/>
        </p:spPr>
      </p:sp>
      <p:sp>
        <p:nvSpPr>
          <p:cNvPr id="17" name="Text 15"/>
          <p:cNvSpPr/>
          <p:nvPr/>
        </p:nvSpPr>
        <p:spPr>
          <a:xfrm>
            <a:off x="7170360" y="4122896"/>
            <a:ext cx="289560" cy="361950"/>
          </a:xfrm>
          <a:prstGeom prst="rect">
            <a:avLst/>
          </a:prstGeom>
          <a:noFill/>
          <a:ln/>
        </p:spPr>
        <p:txBody>
          <a:bodyPr wrap="none" lIns="0" tIns="0" rIns="0" bIns="0" rtlCol="0" anchor="t"/>
          <a:lstStyle/>
          <a:p>
            <a:pPr marL="0" indent="0" algn="ctr">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3</a:t>
            </a:r>
            <a:endParaRPr lang="en-US" sz="2250" dirty="0"/>
          </a:p>
        </p:txBody>
      </p:sp>
      <p:sp>
        <p:nvSpPr>
          <p:cNvPr id="18" name="Text 16"/>
          <p:cNvSpPr/>
          <p:nvPr/>
        </p:nvSpPr>
        <p:spPr>
          <a:xfrm>
            <a:off x="3595926" y="4153019"/>
            <a:ext cx="2753797" cy="301585"/>
          </a:xfrm>
          <a:prstGeom prst="rect">
            <a:avLst/>
          </a:prstGeom>
          <a:noFill/>
          <a:ln/>
        </p:spPr>
        <p:txBody>
          <a:bodyPr wrap="none" lIns="0" tIns="0" rIns="0" bIns="0" rtlCol="0" anchor="t"/>
          <a:lstStyle/>
          <a:p>
            <a:pPr marL="0" indent="0" algn="r">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03: Advanced Querying</a:t>
            </a:r>
            <a:endParaRPr lang="en-US" sz="1900" dirty="0"/>
          </a:p>
        </p:txBody>
      </p:sp>
      <p:sp>
        <p:nvSpPr>
          <p:cNvPr id="19" name="Text 17"/>
          <p:cNvSpPr/>
          <p:nvPr/>
        </p:nvSpPr>
        <p:spPr>
          <a:xfrm>
            <a:off x="675799" y="4570452"/>
            <a:ext cx="5673923" cy="617934"/>
          </a:xfrm>
          <a:prstGeom prst="rect">
            <a:avLst/>
          </a:prstGeom>
          <a:noFill/>
          <a:ln/>
        </p:spPr>
        <p:txBody>
          <a:bodyPr wrap="square" lIns="0" tIns="0" rIns="0" bIns="0" rtlCol="0" anchor="t"/>
          <a:lstStyle/>
          <a:p>
            <a:pPr marL="0" indent="0" algn="r">
              <a:lnSpc>
                <a:spcPts val="2400"/>
              </a:lnSpc>
              <a:buNone/>
            </a:pPr>
            <a:r>
              <a:rPr lang="en-US" sz="1500" dirty="0">
                <a:solidFill>
                  <a:srgbClr val="504C49"/>
                </a:solidFill>
                <a:latin typeface="Source Serif 4" pitchFamily="34" charset="0"/>
                <a:ea typeface="Source Serif 4" pitchFamily="34" charset="-122"/>
                <a:cs typeface="Source Serif 4" pitchFamily="34" charset="-120"/>
              </a:rPr>
              <a:t>Complex business logic implementation using multi-table operations and performance optimization strategies.</a:t>
            </a:r>
            <a:endParaRPr lang="en-US" sz="1500" dirty="0"/>
          </a:p>
        </p:txBody>
      </p:sp>
      <p:sp>
        <p:nvSpPr>
          <p:cNvPr id="20" name="Shape 18"/>
          <p:cNvSpPr/>
          <p:nvPr/>
        </p:nvSpPr>
        <p:spPr>
          <a:xfrm>
            <a:off x="7509570" y="5291018"/>
            <a:ext cx="579239" cy="22860"/>
          </a:xfrm>
          <a:prstGeom prst="roundRect">
            <a:avLst>
              <a:gd name="adj" fmla="val 126708"/>
            </a:avLst>
          </a:prstGeom>
          <a:solidFill>
            <a:srgbClr val="D8D4D4"/>
          </a:solidFill>
          <a:ln/>
        </p:spPr>
      </p:sp>
      <p:sp>
        <p:nvSpPr>
          <p:cNvPr id="21" name="Shape 19"/>
          <p:cNvSpPr/>
          <p:nvPr/>
        </p:nvSpPr>
        <p:spPr>
          <a:xfrm>
            <a:off x="7097970" y="5085278"/>
            <a:ext cx="434459" cy="434459"/>
          </a:xfrm>
          <a:prstGeom prst="roundRect">
            <a:avLst>
              <a:gd name="adj" fmla="val 6667"/>
            </a:avLst>
          </a:prstGeom>
          <a:solidFill>
            <a:srgbClr val="F9F7F7"/>
          </a:solidFill>
          <a:ln/>
        </p:spPr>
      </p:sp>
      <p:sp>
        <p:nvSpPr>
          <p:cNvPr id="22" name="Text 20"/>
          <p:cNvSpPr/>
          <p:nvPr/>
        </p:nvSpPr>
        <p:spPr>
          <a:xfrm>
            <a:off x="7170360" y="5121473"/>
            <a:ext cx="289560" cy="361950"/>
          </a:xfrm>
          <a:prstGeom prst="rect">
            <a:avLst/>
          </a:prstGeom>
          <a:noFill/>
          <a:ln/>
        </p:spPr>
        <p:txBody>
          <a:bodyPr wrap="none" lIns="0" tIns="0" rIns="0" bIns="0" rtlCol="0" anchor="t"/>
          <a:lstStyle/>
          <a:p>
            <a:pPr marL="0" indent="0" algn="ctr">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4</a:t>
            </a:r>
            <a:endParaRPr lang="en-US" sz="2250" dirty="0"/>
          </a:p>
        </p:txBody>
      </p:sp>
      <p:sp>
        <p:nvSpPr>
          <p:cNvPr id="23" name="Text 21"/>
          <p:cNvSpPr/>
          <p:nvPr/>
        </p:nvSpPr>
        <p:spPr>
          <a:xfrm>
            <a:off x="8280678" y="5151596"/>
            <a:ext cx="3396139" cy="301585"/>
          </a:xfrm>
          <a:prstGeom prst="rect">
            <a:avLst/>
          </a:prstGeom>
          <a:noFill/>
          <a:ln/>
        </p:spPr>
        <p:txBody>
          <a:bodyPr wrap="none" lIns="0" tIns="0" rIns="0" bIns="0" rtlCol="0" anchor="t"/>
          <a:lstStyle/>
          <a:p>
            <a:pPr marL="0" indent="0" algn="l">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04: Programming &amp; Security</a:t>
            </a:r>
            <a:endParaRPr lang="en-US" sz="1900" dirty="0"/>
          </a:p>
        </p:txBody>
      </p:sp>
      <p:sp>
        <p:nvSpPr>
          <p:cNvPr id="24" name="Text 22"/>
          <p:cNvSpPr/>
          <p:nvPr/>
        </p:nvSpPr>
        <p:spPr>
          <a:xfrm>
            <a:off x="8280678" y="5569029"/>
            <a:ext cx="5673923" cy="617934"/>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latin typeface="Source Serif 4" pitchFamily="34" charset="0"/>
                <a:ea typeface="Source Serif 4" pitchFamily="34" charset="-122"/>
                <a:cs typeface="Source Serif 4" pitchFamily="34" charset="-120"/>
              </a:rPr>
              <a:t>Stored procedures, functions, transaction management (TCL/DCL), and automated triggers.</a:t>
            </a:r>
            <a:endParaRPr lang="en-US" sz="1500" dirty="0"/>
          </a:p>
        </p:txBody>
      </p:sp>
      <p:sp>
        <p:nvSpPr>
          <p:cNvPr id="25" name="Shape 23"/>
          <p:cNvSpPr/>
          <p:nvPr/>
        </p:nvSpPr>
        <p:spPr>
          <a:xfrm>
            <a:off x="6541591" y="6289596"/>
            <a:ext cx="579239" cy="22860"/>
          </a:xfrm>
          <a:prstGeom prst="roundRect">
            <a:avLst>
              <a:gd name="adj" fmla="val 126708"/>
            </a:avLst>
          </a:prstGeom>
          <a:solidFill>
            <a:srgbClr val="D8D4D4"/>
          </a:solidFill>
          <a:ln/>
        </p:spPr>
      </p:sp>
      <p:sp>
        <p:nvSpPr>
          <p:cNvPr id="26" name="Shape 24"/>
          <p:cNvSpPr/>
          <p:nvPr/>
        </p:nvSpPr>
        <p:spPr>
          <a:xfrm>
            <a:off x="7097970" y="6083856"/>
            <a:ext cx="434459" cy="434459"/>
          </a:xfrm>
          <a:prstGeom prst="roundRect">
            <a:avLst>
              <a:gd name="adj" fmla="val 6667"/>
            </a:avLst>
          </a:prstGeom>
          <a:solidFill>
            <a:srgbClr val="F9F7F7"/>
          </a:solidFill>
          <a:ln/>
        </p:spPr>
      </p:sp>
      <p:sp>
        <p:nvSpPr>
          <p:cNvPr id="27" name="Text 25"/>
          <p:cNvSpPr/>
          <p:nvPr/>
        </p:nvSpPr>
        <p:spPr>
          <a:xfrm>
            <a:off x="7170360" y="6120051"/>
            <a:ext cx="289560" cy="361950"/>
          </a:xfrm>
          <a:prstGeom prst="rect">
            <a:avLst/>
          </a:prstGeom>
          <a:noFill/>
          <a:ln/>
        </p:spPr>
        <p:txBody>
          <a:bodyPr wrap="none" lIns="0" tIns="0" rIns="0" bIns="0" rtlCol="0" anchor="t"/>
          <a:lstStyle/>
          <a:p>
            <a:pPr marL="0" indent="0" algn="ctr">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5</a:t>
            </a:r>
            <a:endParaRPr lang="en-US" sz="2250" dirty="0"/>
          </a:p>
        </p:txBody>
      </p:sp>
      <p:sp>
        <p:nvSpPr>
          <p:cNvPr id="28" name="Text 26"/>
          <p:cNvSpPr/>
          <p:nvPr/>
        </p:nvSpPr>
        <p:spPr>
          <a:xfrm>
            <a:off x="2235637" y="6150173"/>
            <a:ext cx="4114086" cy="301585"/>
          </a:xfrm>
          <a:prstGeom prst="rect">
            <a:avLst/>
          </a:prstGeom>
          <a:noFill/>
          <a:ln/>
        </p:spPr>
        <p:txBody>
          <a:bodyPr wrap="none" lIns="0" tIns="0" rIns="0" bIns="0" rtlCol="0" anchor="t"/>
          <a:lstStyle/>
          <a:p>
            <a:pPr marL="0" indent="0" algn="r">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05: Comprehensive Query Mastery</a:t>
            </a:r>
            <a:endParaRPr lang="en-US" sz="1900" dirty="0"/>
          </a:p>
        </p:txBody>
      </p:sp>
      <p:sp>
        <p:nvSpPr>
          <p:cNvPr id="29" name="Text 27"/>
          <p:cNvSpPr/>
          <p:nvPr/>
        </p:nvSpPr>
        <p:spPr>
          <a:xfrm>
            <a:off x="675799" y="6567607"/>
            <a:ext cx="5673923" cy="617934"/>
          </a:xfrm>
          <a:prstGeom prst="rect">
            <a:avLst/>
          </a:prstGeom>
          <a:noFill/>
          <a:ln/>
        </p:spPr>
        <p:txBody>
          <a:bodyPr wrap="square" lIns="0" tIns="0" rIns="0" bIns="0" rtlCol="0" anchor="t"/>
          <a:lstStyle/>
          <a:p>
            <a:pPr marL="0" indent="0" algn="r">
              <a:lnSpc>
                <a:spcPts val="2400"/>
              </a:lnSpc>
              <a:buNone/>
            </a:pPr>
            <a:r>
              <a:rPr lang="en-US" sz="1500" dirty="0">
                <a:solidFill>
                  <a:srgbClr val="504C49"/>
                </a:solidFill>
                <a:latin typeface="Source Serif 4" pitchFamily="34" charset="0"/>
                <a:ea typeface="Source Serif 4" pitchFamily="34" charset="-122"/>
                <a:cs typeface="Source Serif 4" pitchFamily="34" charset="-120"/>
              </a:rPr>
              <a:t>Validated 120+ queries across all categories, ensuring full system integration and readiness.</a:t>
            </a:r>
            <a:endParaRPr lang="en-US" sz="15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3972a08ee3594449"/>
          <a:stretch>
            <a:fillRect/>
          </a:stretch>
        </p:blipFill>
        <p:spPr>
          <a:xfrm>
            <a:off x="0" y="0"/>
            <a:ext cx="5486400" cy="8229600"/>
          </a:xfrm>
          <a:prstGeom prst="rect">
            <a:avLst/>
          </a:prstGeom>
        </p:spPr>
      </p:pic>
      <p:sp>
        <p:nvSpPr>
          <p:cNvPr id="3" name="Text 0"/>
          <p:cNvSpPr/>
          <p:nvPr/>
        </p:nvSpPr>
        <p:spPr>
          <a:xfrm>
            <a:off x="6229945" y="753428"/>
            <a:ext cx="7656909" cy="1327785"/>
          </a:xfrm>
          <a:prstGeom prst="rect">
            <a:avLst/>
          </a:prstGeom>
          <a:noFill/>
          <a:ln/>
        </p:spPr>
        <p:txBody>
          <a:bodyPr wrap="square" lIns="0" tIns="0" rIns="0" bIns="0" rtlCol="0" anchor="t"/>
          <a:lstStyle/>
          <a:p>
            <a:pPr marL="0" indent="0" algn="l">
              <a:lnSpc>
                <a:spcPts val="5200"/>
              </a:lnSpc>
              <a:buNone/>
            </a:pPr>
            <a:r>
              <a:rPr lang="en-US" sz="4150" dirty="0">
                <a:solidFill>
                  <a:srgbClr val="201B18"/>
                </a:solidFill>
                <a:latin typeface="Platypi Medium" pitchFamily="34" charset="0"/>
                <a:ea typeface="Platypi Medium" pitchFamily="34" charset="-122"/>
                <a:cs typeface="Platypi Medium" pitchFamily="34" charset="-120"/>
              </a:rPr>
              <a:t>System Achievements &amp; Future Vision</a:t>
            </a:r>
            <a:endParaRPr lang="en-US" sz="4150" dirty="0"/>
          </a:p>
        </p:txBody>
      </p:sp>
      <p:sp>
        <p:nvSpPr>
          <p:cNvPr id="4" name="Text 1"/>
          <p:cNvSpPr/>
          <p:nvPr/>
        </p:nvSpPr>
        <p:spPr>
          <a:xfrm>
            <a:off x="6229945" y="2399824"/>
            <a:ext cx="4714161" cy="398383"/>
          </a:xfrm>
          <a:prstGeom prst="rect">
            <a:avLst/>
          </a:prstGeom>
          <a:noFill/>
          <a:ln/>
        </p:spPr>
        <p:txBody>
          <a:bodyPr wrap="none" lIns="0" tIns="0" rIns="0" bIns="0" rtlCol="0" anchor="t"/>
          <a:lstStyle/>
          <a:p>
            <a:pPr marL="0" indent="0" algn="l">
              <a:lnSpc>
                <a:spcPts val="3100"/>
              </a:lnSpc>
              <a:buNone/>
            </a:pPr>
            <a:r>
              <a:rPr lang="en-US" sz="2500" dirty="0">
                <a:solidFill>
                  <a:srgbClr val="201B18"/>
                </a:solidFill>
                <a:latin typeface="Platypi Medium" pitchFamily="34" charset="0"/>
                <a:ea typeface="Platypi Medium" pitchFamily="34" charset="-122"/>
                <a:cs typeface="Platypi Medium" pitchFamily="34" charset="-120"/>
              </a:rPr>
              <a:t>Technical Excellence Delivered</a:t>
            </a:r>
            <a:endParaRPr lang="en-US" sz="2500" dirty="0"/>
          </a:p>
        </p:txBody>
      </p:sp>
      <p:sp>
        <p:nvSpPr>
          <p:cNvPr id="5" name="Shape 2"/>
          <p:cNvSpPr/>
          <p:nvPr/>
        </p:nvSpPr>
        <p:spPr>
          <a:xfrm>
            <a:off x="6229945" y="3116818"/>
            <a:ext cx="3722251" cy="2583180"/>
          </a:xfrm>
          <a:prstGeom prst="roundRect">
            <a:avLst>
              <a:gd name="adj" fmla="val 19740"/>
            </a:avLst>
          </a:prstGeom>
          <a:solidFill>
            <a:srgbClr val="F9F7F7"/>
          </a:solidFill>
          <a:ln/>
        </p:spPr>
      </p:sp>
      <p:sp>
        <p:nvSpPr>
          <p:cNvPr id="6" name="Text 3"/>
          <p:cNvSpPr/>
          <p:nvPr/>
        </p:nvSpPr>
        <p:spPr>
          <a:xfrm>
            <a:off x="6442353" y="3329226"/>
            <a:ext cx="2655808" cy="331946"/>
          </a:xfrm>
          <a:prstGeom prst="rect">
            <a:avLst/>
          </a:prstGeom>
          <a:noFill/>
          <a:ln/>
        </p:spPr>
        <p:txBody>
          <a:bodyPr wrap="none" lIns="0" tIns="0" rIns="0" bIns="0" rtlCol="0" anchor="t"/>
          <a:lstStyle/>
          <a:p>
            <a:pPr marL="0" indent="0" algn="l">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Complete Solution</a:t>
            </a:r>
            <a:endParaRPr lang="en-US" sz="2050" dirty="0"/>
          </a:p>
        </p:txBody>
      </p:sp>
      <p:sp>
        <p:nvSpPr>
          <p:cNvPr id="7" name="Text 4"/>
          <p:cNvSpPr/>
          <p:nvPr/>
        </p:nvSpPr>
        <p:spPr>
          <a:xfrm>
            <a:off x="6442353" y="3788569"/>
            <a:ext cx="3297436" cy="1359218"/>
          </a:xfrm>
          <a:prstGeom prst="rect">
            <a:avLst/>
          </a:prstGeom>
          <a:noFill/>
          <a:ln/>
        </p:spPr>
        <p:txBody>
          <a:bodyPr wrap="square" lIns="0" tIns="0" rIns="0" bIns="0" rtlCol="0" anchor="t"/>
          <a:lstStyle/>
          <a:p>
            <a:pPr marL="0" indent="0" algn="l">
              <a:lnSpc>
                <a:spcPts val="2650"/>
              </a:lnSpc>
              <a:buNone/>
            </a:pPr>
            <a:r>
              <a:rPr lang="en-US" sz="1650" dirty="0">
                <a:solidFill>
                  <a:srgbClr val="504C49"/>
                </a:solidFill>
                <a:latin typeface="Source Serif 4" pitchFamily="34" charset="0"/>
                <a:ea typeface="Source Serif 4" pitchFamily="34" charset="-122"/>
                <a:cs typeface="Source Serif 4" pitchFamily="34" charset="-120"/>
              </a:rPr>
              <a:t>End-to-end consulting firm management system with scalable multi-user architecture and robust security protocols.</a:t>
            </a:r>
            <a:endParaRPr lang="en-US" sz="1650" dirty="0"/>
          </a:p>
        </p:txBody>
      </p:sp>
      <p:sp>
        <p:nvSpPr>
          <p:cNvPr id="8" name="Shape 5"/>
          <p:cNvSpPr/>
          <p:nvPr/>
        </p:nvSpPr>
        <p:spPr>
          <a:xfrm>
            <a:off x="10164604" y="3116818"/>
            <a:ext cx="3722251" cy="2583180"/>
          </a:xfrm>
          <a:prstGeom prst="roundRect">
            <a:avLst>
              <a:gd name="adj" fmla="val 19740"/>
            </a:avLst>
          </a:prstGeom>
          <a:solidFill>
            <a:srgbClr val="F9F7F7"/>
          </a:solidFill>
          <a:ln/>
        </p:spPr>
      </p:sp>
      <p:sp>
        <p:nvSpPr>
          <p:cNvPr id="9" name="Text 6"/>
          <p:cNvSpPr/>
          <p:nvPr/>
        </p:nvSpPr>
        <p:spPr>
          <a:xfrm>
            <a:off x="10377011" y="3329226"/>
            <a:ext cx="2655808" cy="331946"/>
          </a:xfrm>
          <a:prstGeom prst="rect">
            <a:avLst/>
          </a:prstGeom>
          <a:noFill/>
          <a:ln/>
        </p:spPr>
        <p:txBody>
          <a:bodyPr wrap="none" lIns="0" tIns="0" rIns="0" bIns="0" rtlCol="0" anchor="t"/>
          <a:lstStyle/>
          <a:p>
            <a:pPr marL="0" indent="0" algn="l">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Advanced Features</a:t>
            </a:r>
            <a:endParaRPr lang="en-US" sz="2050" dirty="0"/>
          </a:p>
        </p:txBody>
      </p:sp>
      <p:sp>
        <p:nvSpPr>
          <p:cNvPr id="10" name="Text 7"/>
          <p:cNvSpPr/>
          <p:nvPr/>
        </p:nvSpPr>
        <p:spPr>
          <a:xfrm>
            <a:off x="10377011" y="3788569"/>
            <a:ext cx="3297436" cy="1699022"/>
          </a:xfrm>
          <a:prstGeom prst="rect">
            <a:avLst/>
          </a:prstGeom>
          <a:noFill/>
          <a:ln/>
        </p:spPr>
        <p:txBody>
          <a:bodyPr wrap="square" lIns="0" tIns="0" rIns="0" bIns="0" rtlCol="0" anchor="t"/>
          <a:lstStyle/>
          <a:p>
            <a:pPr marL="0" indent="0" algn="l">
              <a:lnSpc>
                <a:spcPts val="2650"/>
              </a:lnSpc>
              <a:buNone/>
            </a:pPr>
            <a:r>
              <a:rPr lang="en-US" sz="1650" dirty="0">
                <a:solidFill>
                  <a:srgbClr val="504C49"/>
                </a:solidFill>
                <a:latin typeface="Source Serif 4" pitchFamily="34" charset="0"/>
                <a:ea typeface="Source Serif 4" pitchFamily="34" charset="-122"/>
                <a:cs typeface="Source Serif 4" pitchFamily="34" charset="-120"/>
              </a:rPr>
              <a:t>Includes performance optimization, comprehensive error handling, and automated workflow processing via Triggers/Procedures.</a:t>
            </a:r>
            <a:endParaRPr lang="en-US" sz="1650" dirty="0"/>
          </a:p>
        </p:txBody>
      </p:sp>
      <p:sp>
        <p:nvSpPr>
          <p:cNvPr id="11" name="Shape 8"/>
          <p:cNvSpPr/>
          <p:nvPr/>
        </p:nvSpPr>
        <p:spPr>
          <a:xfrm>
            <a:off x="6229945" y="5912406"/>
            <a:ext cx="7656909" cy="1563767"/>
          </a:xfrm>
          <a:prstGeom prst="roundRect">
            <a:avLst>
              <a:gd name="adj" fmla="val 32608"/>
            </a:avLst>
          </a:prstGeom>
          <a:solidFill>
            <a:srgbClr val="F9F7F7"/>
          </a:solidFill>
          <a:ln/>
        </p:spPr>
      </p:sp>
      <p:sp>
        <p:nvSpPr>
          <p:cNvPr id="12" name="Text 9"/>
          <p:cNvSpPr/>
          <p:nvPr/>
        </p:nvSpPr>
        <p:spPr>
          <a:xfrm>
            <a:off x="6442353" y="6124813"/>
            <a:ext cx="2655808" cy="331946"/>
          </a:xfrm>
          <a:prstGeom prst="rect">
            <a:avLst/>
          </a:prstGeom>
          <a:noFill/>
          <a:ln/>
        </p:spPr>
        <p:txBody>
          <a:bodyPr wrap="none" lIns="0" tIns="0" rIns="0" bIns="0" rtlCol="0" anchor="t"/>
          <a:lstStyle/>
          <a:p>
            <a:pPr marL="0" indent="0" algn="l">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Business Value</a:t>
            </a:r>
            <a:endParaRPr lang="en-US" sz="2050" dirty="0"/>
          </a:p>
        </p:txBody>
      </p:sp>
      <p:sp>
        <p:nvSpPr>
          <p:cNvPr id="13" name="Text 10"/>
          <p:cNvSpPr/>
          <p:nvPr/>
        </p:nvSpPr>
        <p:spPr>
          <a:xfrm>
            <a:off x="6442353" y="6584156"/>
            <a:ext cx="7232094" cy="679609"/>
          </a:xfrm>
          <a:prstGeom prst="rect">
            <a:avLst/>
          </a:prstGeom>
          <a:noFill/>
          <a:ln/>
        </p:spPr>
        <p:txBody>
          <a:bodyPr wrap="square" lIns="0" tIns="0" rIns="0" bIns="0" rtlCol="0" anchor="t"/>
          <a:lstStyle/>
          <a:p>
            <a:pPr marL="0" indent="0" algn="l">
              <a:lnSpc>
                <a:spcPts val="2650"/>
              </a:lnSpc>
              <a:buNone/>
            </a:pPr>
            <a:r>
              <a:rPr lang="en-US" sz="1650" dirty="0">
                <a:solidFill>
                  <a:srgbClr val="504C49"/>
                </a:solidFill>
                <a:latin typeface="Source Serif 4" pitchFamily="34" charset="0"/>
                <a:ea typeface="Source Serif 4" pitchFamily="34" charset="-122"/>
                <a:cs typeface="Source Serif 4" pitchFamily="34" charset="-120"/>
              </a:rPr>
              <a:t>Enables efficient resource management and real-time analytical capability for data-driven decisions.</a:t>
            </a:r>
            <a:endParaRPr lang="en-US" sz="16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0329" y="857131"/>
            <a:ext cx="6320909" cy="521613"/>
          </a:xfrm>
          <a:prstGeom prst="rect">
            <a:avLst/>
          </a:prstGeom>
          <a:noFill/>
          <a:ln/>
        </p:spPr>
        <p:txBody>
          <a:bodyPr wrap="none" lIns="0" tIns="0" rIns="0" bIns="0" rtlCol="0" anchor="t"/>
          <a:lstStyle/>
          <a:p>
            <a:pPr marL="0" indent="0" algn="l">
              <a:lnSpc>
                <a:spcPts val="4100"/>
              </a:lnSpc>
              <a:buNone/>
            </a:pPr>
            <a:r>
              <a:rPr lang="en-US" sz="3250" dirty="0">
                <a:solidFill>
                  <a:srgbClr val="201B18"/>
                </a:solidFill>
                <a:latin typeface="Platypi Medium" pitchFamily="34" charset="0"/>
                <a:ea typeface="Platypi Medium" pitchFamily="34" charset="-122"/>
                <a:cs typeface="Platypi Medium" pitchFamily="34" charset="-120"/>
              </a:rPr>
              <a:t>Future Enhancement Roadmap</a:t>
            </a:r>
            <a:endParaRPr lang="en-US" sz="3250" dirty="0"/>
          </a:p>
        </p:txBody>
      </p:sp>
      <p:sp>
        <p:nvSpPr>
          <p:cNvPr id="3" name="Text 1"/>
          <p:cNvSpPr/>
          <p:nvPr/>
        </p:nvSpPr>
        <p:spPr>
          <a:xfrm>
            <a:off x="730329" y="1796058"/>
            <a:ext cx="13169741" cy="333851"/>
          </a:xfrm>
          <a:prstGeom prst="rect">
            <a:avLst/>
          </a:prstGeom>
          <a:noFill/>
          <a:ln/>
        </p:spPr>
        <p:txBody>
          <a:bodyPr wrap="none" lIns="0" tIns="0" rIns="0" bIns="0" rtlCol="0" anchor="t"/>
          <a:lstStyle/>
          <a:p>
            <a:pPr marL="0" indent="0" algn="l">
              <a:lnSpc>
                <a:spcPts val="2600"/>
              </a:lnSpc>
              <a:buNone/>
            </a:pPr>
            <a:r>
              <a:rPr lang="en-US" sz="1600" dirty="0">
                <a:solidFill>
                  <a:srgbClr val="504C49"/>
                </a:solidFill>
                <a:latin typeface="Source Serif 4" pitchFamily="34" charset="0"/>
                <a:ea typeface="Source Serif 4" pitchFamily="34" charset="-122"/>
                <a:cs typeface="Source Serif 4" pitchFamily="34" charset="-120"/>
              </a:rPr>
              <a:t>The current architecture provides a stable foundation for future strategic expansions and technological upgrades.</a:t>
            </a:r>
            <a:endParaRPr lang="en-US" sz="1600" dirty="0"/>
          </a:p>
        </p:txBody>
      </p:sp>
      <p:pic>
        <p:nvPicPr>
          <p:cNvPr id="4" name="Image 0" descr="preencoded.png"/>
          <p:cNvPicPr>
            <a:picLocks noChangeAspect="1"/>
          </p:cNvPicPr>
          <p:nvPr/>
        </p:nvPicPr>
        <p:blipFill>
          <a:blip r:embed="R2fc0665029a54327"/>
          <a:stretch>
            <a:fillRect/>
          </a:stretch>
        </p:blipFill>
        <p:spPr>
          <a:xfrm>
            <a:off x="730329" y="2364581"/>
            <a:ext cx="1043226" cy="1251942"/>
          </a:xfrm>
          <a:prstGeom prst="rect">
            <a:avLst/>
          </a:prstGeom>
        </p:spPr>
      </p:pic>
      <p:sp>
        <p:nvSpPr>
          <p:cNvPr id="5" name="Text 2"/>
          <p:cNvSpPr/>
          <p:nvPr/>
        </p:nvSpPr>
        <p:spPr>
          <a:xfrm>
            <a:off x="1982153" y="2573179"/>
            <a:ext cx="3349823" cy="325993"/>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pitchFamily="34" charset="0"/>
                <a:ea typeface="Platypi Medium" pitchFamily="34" charset="-122"/>
                <a:cs typeface="Platypi Medium" pitchFamily="34" charset="-120"/>
              </a:rPr>
              <a:t>Cloud Database Migration</a:t>
            </a:r>
            <a:endParaRPr lang="en-US" sz="2050" dirty="0"/>
          </a:p>
        </p:txBody>
      </p:sp>
      <p:sp>
        <p:nvSpPr>
          <p:cNvPr id="6" name="Text 3"/>
          <p:cNvSpPr/>
          <p:nvPr/>
        </p:nvSpPr>
        <p:spPr>
          <a:xfrm>
            <a:off x="1982153" y="3024307"/>
            <a:ext cx="11917918" cy="333851"/>
          </a:xfrm>
          <a:prstGeom prst="rect">
            <a:avLst/>
          </a:prstGeom>
          <a:noFill/>
          <a:ln/>
        </p:spPr>
        <p:txBody>
          <a:bodyPr wrap="none" lIns="0" tIns="0" rIns="0" bIns="0" rtlCol="0" anchor="t"/>
          <a:lstStyle/>
          <a:p>
            <a:pPr marL="0" indent="0" algn="l">
              <a:lnSpc>
                <a:spcPts val="2600"/>
              </a:lnSpc>
              <a:buNone/>
            </a:pPr>
            <a:r>
              <a:rPr lang="en-US" sz="1600" dirty="0">
                <a:solidFill>
                  <a:srgbClr val="504C49"/>
                </a:solidFill>
                <a:latin typeface="Source Serif 4" pitchFamily="34" charset="0"/>
                <a:ea typeface="Source Serif 4" pitchFamily="34" charset="-122"/>
                <a:cs typeface="Source Serif 4" pitchFamily="34" charset="-120"/>
              </a:rPr>
              <a:t>Transitioning to a robust cloud platform for enhanced scalability, availability, and reduced operational costs.</a:t>
            </a:r>
            <a:endParaRPr lang="en-US" sz="1600" dirty="0"/>
          </a:p>
        </p:txBody>
      </p:sp>
      <p:pic>
        <p:nvPicPr>
          <p:cNvPr id="7" name="Image 1" descr="preencoded.png"/>
          <p:cNvPicPr>
            <a:picLocks noChangeAspect="1"/>
          </p:cNvPicPr>
          <p:nvPr/>
        </p:nvPicPr>
        <p:blipFill>
          <a:blip r:embed="Re918a71d82be4ae5"/>
          <a:stretch>
            <a:fillRect/>
          </a:stretch>
        </p:blipFill>
        <p:spPr>
          <a:xfrm>
            <a:off x="730329" y="3616523"/>
            <a:ext cx="1043226" cy="1251942"/>
          </a:xfrm>
          <a:prstGeom prst="rect">
            <a:avLst/>
          </a:prstGeom>
        </p:spPr>
      </p:pic>
      <p:sp>
        <p:nvSpPr>
          <p:cNvPr id="8" name="Text 4"/>
          <p:cNvSpPr/>
          <p:nvPr/>
        </p:nvSpPr>
        <p:spPr>
          <a:xfrm>
            <a:off x="1982153" y="3825121"/>
            <a:ext cx="4254103" cy="325993"/>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pitchFamily="34" charset="0"/>
                <a:ea typeface="Platypi Medium" pitchFamily="34" charset="-122"/>
                <a:cs typeface="Platypi Medium" pitchFamily="34" charset="-120"/>
              </a:rPr>
              <a:t>AI-Powered Analytics Integration</a:t>
            </a:r>
            <a:endParaRPr lang="en-US" sz="2050" dirty="0"/>
          </a:p>
        </p:txBody>
      </p:sp>
      <p:sp>
        <p:nvSpPr>
          <p:cNvPr id="9" name="Text 5"/>
          <p:cNvSpPr/>
          <p:nvPr/>
        </p:nvSpPr>
        <p:spPr>
          <a:xfrm>
            <a:off x="1982153" y="4276249"/>
            <a:ext cx="11917918" cy="333851"/>
          </a:xfrm>
          <a:prstGeom prst="rect">
            <a:avLst/>
          </a:prstGeom>
          <a:noFill/>
          <a:ln/>
        </p:spPr>
        <p:txBody>
          <a:bodyPr wrap="none" lIns="0" tIns="0" rIns="0" bIns="0" rtlCol="0" anchor="t"/>
          <a:lstStyle/>
          <a:p>
            <a:pPr marL="0" indent="0" algn="l">
              <a:lnSpc>
                <a:spcPts val="2600"/>
              </a:lnSpc>
              <a:buNone/>
            </a:pPr>
            <a:r>
              <a:rPr lang="en-US" sz="1600" dirty="0">
                <a:solidFill>
                  <a:srgbClr val="504C49"/>
                </a:solidFill>
                <a:latin typeface="Source Serif 4" pitchFamily="34" charset="0"/>
                <a:ea typeface="Source Serif 4" pitchFamily="34" charset="-122"/>
                <a:cs typeface="Source Serif 4" pitchFamily="34" charset="-120"/>
              </a:rPr>
              <a:t>Integrating machine learning models for predictive analysis, trend forecasting, and enhanced business intelligence.</a:t>
            </a:r>
            <a:endParaRPr lang="en-US" sz="1600" dirty="0"/>
          </a:p>
        </p:txBody>
      </p:sp>
      <p:pic>
        <p:nvPicPr>
          <p:cNvPr id="10" name="Image 2" descr="preencoded.png"/>
          <p:cNvPicPr>
            <a:picLocks noChangeAspect="1"/>
          </p:cNvPicPr>
          <p:nvPr/>
        </p:nvPicPr>
        <p:blipFill>
          <a:blip r:embed="R186fdbc016b045c0"/>
          <a:stretch>
            <a:fillRect/>
          </a:stretch>
        </p:blipFill>
        <p:spPr>
          <a:xfrm>
            <a:off x="730329" y="4868466"/>
            <a:ext cx="1043226" cy="1251942"/>
          </a:xfrm>
          <a:prstGeom prst="rect">
            <a:avLst/>
          </a:prstGeom>
        </p:spPr>
      </p:pic>
      <p:sp>
        <p:nvSpPr>
          <p:cNvPr id="11" name="Text 6"/>
          <p:cNvSpPr/>
          <p:nvPr/>
        </p:nvSpPr>
        <p:spPr>
          <a:xfrm>
            <a:off x="1982153" y="5077063"/>
            <a:ext cx="4188738" cy="325993"/>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pitchFamily="34" charset="0"/>
                <a:ea typeface="Platypi Medium" pitchFamily="34" charset="-122"/>
                <a:cs typeface="Platypi Medium" pitchFamily="34" charset="-120"/>
              </a:rPr>
              <a:t>Mobile Application Development</a:t>
            </a:r>
            <a:endParaRPr lang="en-US" sz="2050" dirty="0"/>
          </a:p>
        </p:txBody>
      </p:sp>
      <p:sp>
        <p:nvSpPr>
          <p:cNvPr id="12" name="Text 7"/>
          <p:cNvSpPr/>
          <p:nvPr/>
        </p:nvSpPr>
        <p:spPr>
          <a:xfrm>
            <a:off x="1982153" y="5528191"/>
            <a:ext cx="11917918" cy="333851"/>
          </a:xfrm>
          <a:prstGeom prst="rect">
            <a:avLst/>
          </a:prstGeom>
          <a:noFill/>
          <a:ln/>
        </p:spPr>
        <p:txBody>
          <a:bodyPr wrap="none" lIns="0" tIns="0" rIns="0" bIns="0" rtlCol="0" anchor="t"/>
          <a:lstStyle/>
          <a:p>
            <a:pPr marL="0" indent="0" algn="l">
              <a:lnSpc>
                <a:spcPts val="2600"/>
              </a:lnSpc>
              <a:buNone/>
            </a:pPr>
            <a:r>
              <a:rPr lang="en-US" sz="1600" dirty="0">
                <a:solidFill>
                  <a:srgbClr val="504C49"/>
                </a:solidFill>
                <a:latin typeface="Source Serif 4" pitchFamily="34" charset="0"/>
                <a:ea typeface="Source Serif 4" pitchFamily="34" charset="-122"/>
                <a:cs typeface="Source Serif 4" pitchFamily="34" charset="-120"/>
              </a:rPr>
              <a:t>Creating native mobile access for key stakeholders to view and manage resources on-the-go.</a:t>
            </a:r>
            <a:endParaRPr lang="en-US" sz="1600" dirty="0"/>
          </a:p>
        </p:txBody>
      </p:sp>
      <p:pic>
        <p:nvPicPr>
          <p:cNvPr id="13" name="Image 3" descr="preencoded.png"/>
          <p:cNvPicPr>
            <a:picLocks noChangeAspect="1"/>
          </p:cNvPicPr>
          <p:nvPr/>
        </p:nvPicPr>
        <p:blipFill>
          <a:blip r:embed="Rf2f8ad0698a541f1"/>
          <a:stretch>
            <a:fillRect/>
          </a:stretch>
        </p:blipFill>
        <p:spPr>
          <a:xfrm>
            <a:off x="730329" y="6120408"/>
            <a:ext cx="1043226" cy="1251942"/>
          </a:xfrm>
          <a:prstGeom prst="rect">
            <a:avLst/>
          </a:prstGeom>
        </p:spPr>
      </p:pic>
      <p:sp>
        <p:nvSpPr>
          <p:cNvPr id="14" name="Text 8"/>
          <p:cNvSpPr/>
          <p:nvPr/>
        </p:nvSpPr>
        <p:spPr>
          <a:xfrm>
            <a:off x="1982153" y="6329005"/>
            <a:ext cx="4827032" cy="325993"/>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pitchFamily="34" charset="0"/>
                <a:ea typeface="Platypi Medium" pitchFamily="34" charset="-122"/>
                <a:cs typeface="Platypi Medium" pitchFamily="34" charset="-120"/>
              </a:rPr>
              <a:t>Real-time Dashboard Implementation</a:t>
            </a:r>
            <a:endParaRPr lang="en-US" sz="2050" dirty="0"/>
          </a:p>
        </p:txBody>
      </p:sp>
      <p:sp>
        <p:nvSpPr>
          <p:cNvPr id="15" name="Text 9"/>
          <p:cNvSpPr/>
          <p:nvPr/>
        </p:nvSpPr>
        <p:spPr>
          <a:xfrm>
            <a:off x="1982153" y="6780133"/>
            <a:ext cx="11917918" cy="333851"/>
          </a:xfrm>
          <a:prstGeom prst="rect">
            <a:avLst/>
          </a:prstGeom>
          <a:noFill/>
          <a:ln/>
        </p:spPr>
        <p:txBody>
          <a:bodyPr wrap="none" lIns="0" tIns="0" rIns="0" bIns="0" rtlCol="0" anchor="t"/>
          <a:lstStyle/>
          <a:p>
            <a:pPr marL="0" indent="0" algn="l">
              <a:lnSpc>
                <a:spcPts val="2600"/>
              </a:lnSpc>
              <a:buNone/>
            </a:pPr>
            <a:r>
              <a:rPr lang="en-US" sz="1600" dirty="0">
                <a:solidFill>
                  <a:srgbClr val="504C49"/>
                </a:solidFill>
                <a:latin typeface="Source Serif 4" pitchFamily="34" charset="0"/>
                <a:ea typeface="Source Serif 4" pitchFamily="34" charset="-122"/>
                <a:cs typeface="Source Serif 4" pitchFamily="34" charset="-120"/>
              </a:rPr>
              <a:t>Developing dynamic reporting dashboards for instant visualization of critical business metrics.</a:t>
            </a:r>
            <a:endParaRPr lang="en-US" sz="1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03d48ed7ee7245ce"/>
          <a:stretch>
            <a:fillRect/>
          </a:stretch>
        </p:blipFill>
        <p:spPr>
          <a:xfrm>
            <a:off x="0" y="0"/>
            <a:ext cx="5486400" cy="8229600"/>
          </a:xfrm>
          <a:prstGeom prst="rect">
            <a:avLst/>
          </a:prstGeom>
        </p:spPr>
      </p:pic>
      <p:sp>
        <p:nvSpPr>
          <p:cNvPr id="3" name="Text 0"/>
          <p:cNvSpPr/>
          <p:nvPr/>
        </p:nvSpPr>
        <p:spPr>
          <a:xfrm>
            <a:off x="6280190" y="872371"/>
            <a:ext cx="7556421" cy="1417677"/>
          </a:xfrm>
          <a:prstGeom prst="rect">
            <a:avLst/>
          </a:prstGeom>
          <a:noFill/>
          <a:ln/>
        </p:spPr>
        <p:txBody>
          <a:bodyPr wrap="none" lIns="0" tIns="0" rIns="0" bIns="0" rtlCol="0" anchor="t"/>
          <a:lstStyle/>
          <a:p>
            <a:pPr marL="0" indent="0" algn="l">
              <a:lnSpc>
                <a:spcPts val="11150"/>
              </a:lnSpc>
              <a:buNone/>
            </a:pPr>
            <a:r>
              <a:rPr lang="en-US" sz="8900" dirty="0">
                <a:solidFill>
                  <a:srgbClr val="201B18"/>
                </a:solidFill>
                <a:latin typeface="Platypi Medium" pitchFamily="34" charset="0"/>
                <a:ea typeface="Platypi Medium" pitchFamily="34" charset="-122"/>
                <a:cs typeface="Platypi Medium" pitchFamily="34" charset="-120"/>
              </a:rPr>
              <a:t>THANK YOU</a:t>
            </a:r>
            <a:endParaRPr lang="en-US" sz="8900" dirty="0"/>
          </a:p>
        </p:txBody>
      </p:sp>
      <p:sp>
        <p:nvSpPr>
          <p:cNvPr id="4" name="Text 1"/>
          <p:cNvSpPr/>
          <p:nvPr/>
        </p:nvSpPr>
        <p:spPr>
          <a:xfrm>
            <a:off x="6280190" y="2630210"/>
            <a:ext cx="7556421" cy="888682"/>
          </a:xfrm>
          <a:prstGeom prst="rect">
            <a:avLst/>
          </a:prstGeom>
          <a:noFill/>
          <a:ln/>
        </p:spPr>
        <p:txBody>
          <a:bodyPr wrap="square" lIns="0" tIns="0" rIns="0" bIns="0" rtlCol="0" anchor="t"/>
          <a:lstStyle/>
          <a:p>
            <a:pPr marL="0" indent="0" algn="l">
              <a:lnSpc>
                <a:spcPts val="3300"/>
              </a:lnSpc>
              <a:buNone/>
            </a:pPr>
            <a:r>
              <a:rPr lang="en-US" sz="2650" dirty="0">
                <a:solidFill>
                  <a:srgbClr val="201B18"/>
                </a:solidFill>
                <a:latin typeface="Platypi Medium" pitchFamily="34" charset="0"/>
                <a:ea typeface="Platypi Medium" pitchFamily="34" charset="-122"/>
                <a:cs typeface="Platypi Medium" pitchFamily="34" charset="-120"/>
              </a:rPr>
              <a:t>Project Completed — Ready for Deployment </a:t>
            </a:r>
            <a:r>
              <a:rPr lang="en-US" sz="2650" dirty="0">
                <a:solidFill>
                  <a:srgbClr val="000000"/>
                </a:solidFill>
                <a:latin typeface="Platypi Medium" pitchFamily="34" charset="0"/>
                <a:ea typeface="Platypi Medium" pitchFamily="34" charset="-122"/>
                <a:cs typeface="Platypi Medium" pitchFamily="34" charset="-120"/>
              </a:rPr>
              <a:t>🚀</a:t>
            </a:r>
            <a:endParaRPr lang="en-US" sz="2650" dirty="0"/>
          </a:p>
        </p:txBody>
      </p:sp>
      <p:sp>
        <p:nvSpPr>
          <p:cNvPr id="5" name="Text 2"/>
          <p:cNvSpPr/>
          <p:nvPr/>
        </p:nvSpPr>
        <p:spPr>
          <a:xfrm>
            <a:off x="6280190" y="3859054"/>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504C49"/>
                </a:solidFill>
                <a:latin typeface="Source Serif 4" pitchFamily="34" charset="0"/>
                <a:ea typeface="Source Serif 4" pitchFamily="34" charset="-122"/>
                <a:cs typeface="Source Serif 4" pitchFamily="34" charset="-120"/>
              </a:rPr>
              <a:t>120+ SQL Queries Implemented:</a:t>
            </a:r>
            <a:r>
              <a:rPr lang="en-US" sz="1750" dirty="0">
                <a:solidFill>
                  <a:srgbClr val="504C49"/>
                </a:solidFill>
                <a:latin typeface="Source Serif 4" pitchFamily="34" charset="0"/>
                <a:ea typeface="Source Serif 4" pitchFamily="34" charset="-122"/>
                <a:cs typeface="Source Serif 4" pitchFamily="34" charset="-120"/>
              </a:rPr>
              <a:t> Comprehensive coverage across 13 major categories.</a:t>
            </a:r>
            <a:endParaRPr lang="en-US" sz="1750" dirty="0"/>
          </a:p>
        </p:txBody>
      </p:sp>
      <p:sp>
        <p:nvSpPr>
          <p:cNvPr id="6" name="Text 3"/>
          <p:cNvSpPr/>
          <p:nvPr/>
        </p:nvSpPr>
        <p:spPr>
          <a:xfrm>
            <a:off x="6280190" y="4664154"/>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504C49"/>
                </a:solidFill>
                <a:latin typeface="Source Serif 4" pitchFamily="34" charset="0"/>
                <a:ea typeface="Source Serif 4" pitchFamily="34" charset="-122"/>
                <a:cs typeface="Source Serif 4" pitchFamily="34" charset="-120"/>
              </a:rPr>
              <a:t>5 Phases of Database Mastery Completed:</a:t>
            </a:r>
            <a:r>
              <a:rPr lang="en-US" sz="1750" dirty="0">
                <a:solidFill>
                  <a:srgbClr val="504C49"/>
                </a:solidFill>
                <a:latin typeface="Source Serif 4" pitchFamily="34" charset="0"/>
                <a:ea typeface="Source Serif 4" pitchFamily="34" charset="-122"/>
                <a:cs typeface="Source Serif 4" pitchFamily="34" charset="-120"/>
              </a:rPr>
              <a:t> From design modeling to full system integration.</a:t>
            </a:r>
            <a:endParaRPr lang="en-US" sz="1750" dirty="0"/>
          </a:p>
        </p:txBody>
      </p:sp>
      <p:sp>
        <p:nvSpPr>
          <p:cNvPr id="7" name="Text 4"/>
          <p:cNvSpPr/>
          <p:nvPr/>
        </p:nvSpPr>
        <p:spPr>
          <a:xfrm>
            <a:off x="6280190" y="5469255"/>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504C49"/>
                </a:solidFill>
                <a:latin typeface="Source Serif 4" pitchFamily="34" charset="0"/>
                <a:ea typeface="Source Serif 4" pitchFamily="34" charset="-122"/>
                <a:cs typeface="Source Serif 4" pitchFamily="34" charset="-120"/>
              </a:rPr>
              <a:t>Optimized and Scalable:</a:t>
            </a:r>
            <a:r>
              <a:rPr lang="en-US" sz="1750" dirty="0">
                <a:solidFill>
                  <a:srgbClr val="504C49"/>
                </a:solidFill>
                <a:latin typeface="Source Serif 4" pitchFamily="34" charset="0"/>
                <a:ea typeface="Source Serif 4" pitchFamily="34" charset="-122"/>
                <a:cs typeface="Source Serif 4" pitchFamily="34" charset="-120"/>
              </a:rPr>
              <a:t> Built for real-world scenarios with optimized performance and high data integrity.</a:t>
            </a:r>
            <a:endParaRPr lang="en-US" sz="1750" dirty="0"/>
          </a:p>
        </p:txBody>
      </p:sp>
      <p:sp>
        <p:nvSpPr>
          <p:cNvPr id="8" name="Text 5"/>
          <p:cNvSpPr/>
          <p:nvPr/>
        </p:nvSpPr>
        <p:spPr>
          <a:xfrm>
            <a:off x="6280190" y="6450211"/>
            <a:ext cx="7556421" cy="907018"/>
          </a:xfrm>
          <a:prstGeom prst="rect">
            <a:avLst/>
          </a:prstGeom>
          <a:noFill/>
          <a:ln/>
        </p:spPr>
        <p:txBody>
          <a:bodyPr wrap="square" lIns="0" tIns="0" rIns="0" bIns="0" rtlCol="0" anchor="t"/>
          <a:lstStyle/>
          <a:p>
            <a:pPr marL="0" indent="0" algn="l">
              <a:lnSpc>
                <a:spcPts val="3550"/>
              </a:lnSpc>
              <a:buNone/>
            </a:pPr>
            <a:r>
              <a:rPr lang="en-US" sz="2200" b="1" dirty="0">
                <a:solidFill>
                  <a:srgbClr val="504C49"/>
                </a:solidFill>
                <a:latin typeface="Source Serif 4" pitchFamily="34" charset="0"/>
                <a:ea typeface="Source Serif 4" pitchFamily="34" charset="-122"/>
                <a:cs typeface="Source Serif 4" pitchFamily="34" charset="-120"/>
              </a:rPr>
              <a:t>Presented by: Vivek Chincholkar</a:t>
            </a:r>
            <a:r>
              <a:rPr lang="en-US" sz="2200" dirty="0">
                <a:solidFill>
                  <a:srgbClr val="504C49"/>
                </a:solidFill>
                <a:latin typeface="Source Serif 4" pitchFamily="34" charset="0"/>
                <a:ea typeface="Source Serif 4" pitchFamily="34" charset="-122"/>
                <a:cs typeface="Source Serif 4" pitchFamily="34" charset="-120"/>
              </a:rPr>
              <a:t>Database Development &amp; SQL Project Lead</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5216" y="787360"/>
            <a:ext cx="4468654" cy="553760"/>
          </a:xfrm>
          <a:prstGeom prst="rect">
            <a:avLst/>
          </a:prstGeom>
          <a:noFill/>
          <a:ln/>
        </p:spPr>
        <p:txBody>
          <a:bodyPr wrap="none" lIns="0" tIns="0" rIns="0" bIns="0" rtlCol="0" anchor="t"/>
          <a:lstStyle/>
          <a:p>
            <a:pPr algn="l" indent="0" marL="0">
              <a:lnSpc>
                <a:spcPts val="4350"/>
              </a:lnSpc>
              <a:buNone/>
            </a:pPr>
            <a:r>
              <a:rPr lang="en-US" sz="3450" dirty="0">
                <a:solidFill>
                  <a:srgbClr val="201B18"/>
                </a:solidFill>
                <a:latin typeface="Platypi Medium" pitchFamily="34" charset="0"/>
                <a:ea typeface="Platypi Medium" pitchFamily="34" charset="-122"/>
                <a:cs typeface="Platypi Medium" pitchFamily="34" charset="-120"/>
              </a:rPr>
              <a:t>Core Master Entities</a:t>
            </a:r>
            <a:endParaRPr lang="en-US" sz="3450" dirty="0"/>
          </a:p>
        </p:txBody>
      </p:sp>
      <p:sp>
        <p:nvSpPr>
          <p:cNvPr id="3" name="Text 1"/>
          <p:cNvSpPr/>
          <p:nvPr/>
        </p:nvSpPr>
        <p:spPr>
          <a:xfrm>
            <a:off x="775216" y="1784033"/>
            <a:ext cx="13079968" cy="354330"/>
          </a:xfrm>
          <a:prstGeom prst="rect">
            <a:avLst/>
          </a:prstGeom>
          <a:noFill/>
          <a:ln/>
        </p:spPr>
        <p:txBody>
          <a:bodyPr wrap="non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These five tables hold static, foundational data essential for all transactional processes.</a:t>
            </a:r>
            <a:endParaRPr lang="en-US" sz="1700" dirty="0"/>
          </a:p>
        </p:txBody>
      </p:sp>
      <p:pic>
        <p:nvPicPr>
          <p:cNvPr id="4" name="Image 0" descr="preencoded.png">    </p:cNvPr>
          <p:cNvPicPr>
            <a:picLocks noChangeAspect="1"/>
          </p:cNvPicPr>
          <p:nvPr/>
        </p:nvPicPr>
        <p:blipFill>
          <a:blip r:embed="R53de7f433ae24cbf"/>
          <a:stretch>
            <a:fillRect/>
          </a:stretch>
        </p:blipFill>
        <p:spPr>
          <a:xfrm>
            <a:off x="775216" y="2387441"/>
            <a:ext cx="664369" cy="664369"/>
          </a:xfrm>
          <a:prstGeom prst="rect">
            <a:avLst/>
          </a:prstGeom>
        </p:spPr>
      </p:pic>
      <p:sp>
        <p:nvSpPr>
          <p:cNvPr id="5" name="Text 2"/>
          <p:cNvSpPr/>
          <p:nvPr/>
        </p:nvSpPr>
        <p:spPr>
          <a:xfrm>
            <a:off x="775216" y="3328630"/>
            <a:ext cx="2768679" cy="345996"/>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Suppliers</a:t>
            </a:r>
            <a:endParaRPr lang="en-US" sz="2150" dirty="0"/>
          </a:p>
        </p:txBody>
      </p:sp>
      <p:sp>
        <p:nvSpPr>
          <p:cNvPr id="6" name="Text 3"/>
          <p:cNvSpPr/>
          <p:nvPr/>
        </p:nvSpPr>
        <p:spPr>
          <a:xfrm>
            <a:off x="775216" y="3807500"/>
            <a:ext cx="4175403" cy="708660"/>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Detailed contact and history of all medicine distributors and wholesalers.</a:t>
            </a:r>
            <a:endParaRPr lang="en-US" sz="1700" dirty="0"/>
          </a:p>
        </p:txBody>
      </p:sp>
      <p:pic>
        <p:nvPicPr>
          <p:cNvPr id="7" name="Image 1" descr="preencoded.png">    </p:cNvPr>
          <p:cNvPicPr>
            <a:picLocks noChangeAspect="1"/>
          </p:cNvPicPr>
          <p:nvPr/>
        </p:nvPicPr>
        <p:blipFill>
          <a:blip r:embed="R7e9bb434bcaa47c7"/>
          <a:stretch>
            <a:fillRect/>
          </a:stretch>
        </p:blipFill>
        <p:spPr>
          <a:xfrm>
            <a:off x="5227439" y="2387441"/>
            <a:ext cx="664369" cy="664369"/>
          </a:xfrm>
          <a:prstGeom prst="rect">
            <a:avLst/>
          </a:prstGeom>
        </p:spPr>
      </p:pic>
      <p:sp>
        <p:nvSpPr>
          <p:cNvPr id="8" name="Text 4"/>
          <p:cNvSpPr/>
          <p:nvPr/>
        </p:nvSpPr>
        <p:spPr>
          <a:xfrm>
            <a:off x="5227439" y="3328630"/>
            <a:ext cx="2768679" cy="345996"/>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Manufacturers</a:t>
            </a:r>
            <a:endParaRPr lang="en-US" sz="2150" dirty="0"/>
          </a:p>
        </p:txBody>
      </p:sp>
      <p:sp>
        <p:nvSpPr>
          <p:cNvPr id="9" name="Text 5"/>
          <p:cNvSpPr/>
          <p:nvPr/>
        </p:nvSpPr>
        <p:spPr>
          <a:xfrm>
            <a:off x="5227439" y="3807500"/>
            <a:ext cx="4175403" cy="708660"/>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Information on companies producing the pharmaceutical products.</a:t>
            </a:r>
            <a:endParaRPr lang="en-US" sz="1700" dirty="0"/>
          </a:p>
        </p:txBody>
      </p:sp>
      <p:pic>
        <p:nvPicPr>
          <p:cNvPr id="10" name="Image 2" descr="preencoded.png">    </p:cNvPr>
          <p:cNvPicPr>
            <a:picLocks noChangeAspect="1"/>
          </p:cNvPicPr>
          <p:nvPr/>
        </p:nvPicPr>
        <p:blipFill>
          <a:blip r:embed="R1600638c3851407a"/>
          <a:stretch>
            <a:fillRect/>
          </a:stretch>
        </p:blipFill>
        <p:spPr>
          <a:xfrm>
            <a:off x="9679662" y="2387441"/>
            <a:ext cx="664369" cy="664369"/>
          </a:xfrm>
          <a:prstGeom prst="rect">
            <a:avLst/>
          </a:prstGeom>
        </p:spPr>
      </p:pic>
      <p:sp>
        <p:nvSpPr>
          <p:cNvPr id="11" name="Text 6"/>
          <p:cNvSpPr/>
          <p:nvPr/>
        </p:nvSpPr>
        <p:spPr>
          <a:xfrm>
            <a:off x="9679662" y="3328630"/>
            <a:ext cx="2768679" cy="345996"/>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Products</a:t>
            </a:r>
            <a:endParaRPr lang="en-US" sz="2150" dirty="0"/>
          </a:p>
        </p:txBody>
      </p:sp>
      <p:sp>
        <p:nvSpPr>
          <p:cNvPr id="12" name="Text 7"/>
          <p:cNvSpPr/>
          <p:nvPr/>
        </p:nvSpPr>
        <p:spPr>
          <a:xfrm>
            <a:off x="9679662" y="3807500"/>
            <a:ext cx="4175522" cy="708660"/>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All stock items, including price, dosage, and product metadata.</a:t>
            </a:r>
            <a:endParaRPr lang="en-US" sz="1700" dirty="0"/>
          </a:p>
        </p:txBody>
      </p:sp>
      <p:pic>
        <p:nvPicPr>
          <p:cNvPr id="13" name="Image 3" descr="preencoded.png">    </p:cNvPr>
          <p:cNvPicPr>
            <a:picLocks noChangeAspect="1"/>
          </p:cNvPicPr>
          <p:nvPr/>
        </p:nvPicPr>
        <p:blipFill>
          <a:blip r:embed="R98f3fe83399a4770"/>
          <a:stretch>
            <a:fillRect/>
          </a:stretch>
        </p:blipFill>
        <p:spPr>
          <a:xfrm>
            <a:off x="775216" y="4959072"/>
            <a:ext cx="664369" cy="664369"/>
          </a:xfrm>
          <a:prstGeom prst="rect">
            <a:avLst/>
          </a:prstGeom>
        </p:spPr>
      </p:pic>
      <p:sp>
        <p:nvSpPr>
          <p:cNvPr id="14" name="Text 8"/>
          <p:cNvSpPr/>
          <p:nvPr/>
        </p:nvSpPr>
        <p:spPr>
          <a:xfrm>
            <a:off x="775216" y="5900261"/>
            <a:ext cx="2768679" cy="345996"/>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Inventory</a:t>
            </a:r>
            <a:endParaRPr lang="en-US" sz="2150" dirty="0"/>
          </a:p>
        </p:txBody>
      </p:sp>
      <p:sp>
        <p:nvSpPr>
          <p:cNvPr id="15" name="Text 9"/>
          <p:cNvSpPr/>
          <p:nvPr/>
        </p:nvSpPr>
        <p:spPr>
          <a:xfrm>
            <a:off x="775216" y="6379131"/>
            <a:ext cx="4175403" cy="1062990"/>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Tracks current stock counts, lot numbers, expiry dates, and automated reorder points.</a:t>
            </a:r>
            <a:endParaRPr lang="en-US" sz="1700" dirty="0"/>
          </a:p>
        </p:txBody>
      </p:sp>
      <p:pic>
        <p:nvPicPr>
          <p:cNvPr id="16" name="Image 4" descr="preencoded.png">    </p:cNvPr>
          <p:cNvPicPr>
            <a:picLocks noChangeAspect="1"/>
          </p:cNvPicPr>
          <p:nvPr/>
        </p:nvPicPr>
        <p:blipFill>
          <a:blip r:embed="Rc9905d78eb754f33"/>
          <a:stretch>
            <a:fillRect/>
          </a:stretch>
        </p:blipFill>
        <p:spPr>
          <a:xfrm>
            <a:off x="5227439" y="4959072"/>
            <a:ext cx="664369" cy="664369"/>
          </a:xfrm>
          <a:prstGeom prst="rect">
            <a:avLst/>
          </a:prstGeom>
        </p:spPr>
      </p:pic>
      <p:sp>
        <p:nvSpPr>
          <p:cNvPr id="17" name="Text 10"/>
          <p:cNvSpPr/>
          <p:nvPr/>
        </p:nvSpPr>
        <p:spPr>
          <a:xfrm>
            <a:off x="5227439" y="5900261"/>
            <a:ext cx="2768679" cy="345996"/>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Customers</a:t>
            </a:r>
            <a:endParaRPr lang="en-US" sz="2150" dirty="0"/>
          </a:p>
        </p:txBody>
      </p:sp>
      <p:sp>
        <p:nvSpPr>
          <p:cNvPr id="18" name="Text 11"/>
          <p:cNvSpPr/>
          <p:nvPr/>
        </p:nvSpPr>
        <p:spPr>
          <a:xfrm>
            <a:off x="5227439" y="6379131"/>
            <a:ext cx="4175403" cy="1062990"/>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Patient demographic details, including contact information and health insurance data.</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963b1252e2e04946"/>
          <a:stretch>
            <a:fillRect/>
          </a:stretch>
        </p:blipFill>
        <p:spPr>
          <a:xfrm>
            <a:off x="9144000" y="0"/>
            <a:ext cx="5486400" cy="8229600"/>
          </a:xfrm>
          <a:prstGeom prst="rect">
            <a:avLst/>
          </a:prstGeom>
        </p:spPr>
      </p:pic>
      <p:sp>
        <p:nvSpPr>
          <p:cNvPr id="3" name="Text 0"/>
          <p:cNvSpPr/>
          <p:nvPr/>
        </p:nvSpPr>
        <p:spPr>
          <a:xfrm>
            <a:off x="536972" y="541020"/>
            <a:ext cx="6591419" cy="383500"/>
          </a:xfrm>
          <a:prstGeom prst="rect">
            <a:avLst/>
          </a:prstGeom>
          <a:noFill/>
          <a:ln/>
        </p:spPr>
        <p:txBody>
          <a:bodyPr wrap="none" lIns="0" tIns="0" rIns="0" bIns="0" rtlCol="0" anchor="t"/>
          <a:lstStyle/>
          <a:p>
            <a:pPr algn="l" indent="0" marL="0">
              <a:lnSpc>
                <a:spcPts val="3000"/>
              </a:lnSpc>
              <a:buNone/>
            </a:pPr>
            <a:r>
              <a:rPr lang="en-US" sz="2400" dirty="0">
                <a:solidFill>
                  <a:srgbClr val="201B18"/>
                </a:solidFill>
                <a:latin typeface="Platypi Medium" pitchFamily="34" charset="0"/>
                <a:ea typeface="Platypi Medium" pitchFamily="34" charset="-122"/>
                <a:cs typeface="Platypi Medium" pitchFamily="34" charset="-120"/>
              </a:rPr>
              <a:t>Transactional Tables: The Workflow Engine</a:t>
            </a:r>
            <a:endParaRPr lang="en-US" sz="2400" dirty="0"/>
          </a:p>
        </p:txBody>
      </p:sp>
      <p:sp>
        <p:nvSpPr>
          <p:cNvPr id="4" name="Text 1"/>
          <p:cNvSpPr/>
          <p:nvPr/>
        </p:nvSpPr>
        <p:spPr>
          <a:xfrm>
            <a:off x="536972" y="1097042"/>
            <a:ext cx="8070056" cy="245507"/>
          </a:xfrm>
          <a:prstGeom prst="rect">
            <a:avLst/>
          </a:prstGeom>
          <a:noFill/>
          <a:ln/>
        </p:spPr>
        <p:txBody>
          <a:bodyPr wrap="none" lIns="0" tIns="0" rIns="0" bIns="0" rtlCol="0" anchor="t"/>
          <a:lstStyle/>
          <a:p>
            <a:pPr algn="l" indent="0" marL="0">
              <a:lnSpc>
                <a:spcPts val="1900"/>
              </a:lnSpc>
              <a:buNone/>
            </a:pPr>
            <a:r>
              <a:rPr lang="en-US" sz="1200" dirty="0">
                <a:solidFill>
                  <a:srgbClr val="504C49"/>
                </a:solidFill>
                <a:latin typeface="Source Serif 4" pitchFamily="34" charset="0"/>
                <a:ea typeface="Source Serif 4" pitchFamily="34" charset="-122"/>
                <a:cs typeface="Source Serif 4" pitchFamily="34" charset="-120"/>
              </a:rPr>
              <a:t>These tables capture the dynamic, day-to-day operations and financial movements within the pharmacy.</a:t>
            </a:r>
            <a:endParaRPr lang="en-US" sz="1200" dirty="0"/>
          </a:p>
        </p:txBody>
      </p:sp>
      <p:sp>
        <p:nvSpPr>
          <p:cNvPr id="5" name="Shape 2"/>
          <p:cNvSpPr/>
          <p:nvPr/>
        </p:nvSpPr>
        <p:spPr>
          <a:xfrm>
            <a:off x="536972" y="1745099"/>
            <a:ext cx="8070056" cy="1136928"/>
          </a:xfrm>
          <a:prstGeom prst="roundRect">
            <a:avLst>
              <a:gd name="adj" fmla="val 9651"/>
            </a:avLst>
          </a:prstGeom>
          <a:solidFill>
            <a:srgbClr val="FFFFFF"/>
          </a:solidFill>
          <a:ln/>
        </p:spPr>
      </p:sp>
      <p:sp>
        <p:nvSpPr>
          <p:cNvPr id="6" name="Shape 3"/>
          <p:cNvSpPr/>
          <p:nvPr/>
        </p:nvSpPr>
        <p:spPr>
          <a:xfrm>
            <a:off x="536972" y="1722239"/>
            <a:ext cx="8070056" cy="91440"/>
          </a:xfrm>
          <a:prstGeom prst="roundRect">
            <a:avLst>
              <a:gd name="adj" fmla="val 25168"/>
            </a:avLst>
          </a:prstGeom>
          <a:solidFill>
            <a:srgbClr val="3E2513"/>
          </a:solidFill>
          <a:ln/>
        </p:spPr>
      </p:sp>
      <p:sp>
        <p:nvSpPr>
          <p:cNvPr id="7" name="Shape 4"/>
          <p:cNvSpPr/>
          <p:nvPr/>
        </p:nvSpPr>
        <p:spPr>
          <a:xfrm>
            <a:off x="4341912" y="1515070"/>
            <a:ext cx="460177" cy="460177"/>
          </a:xfrm>
          <a:prstGeom prst="roundRect">
            <a:avLst>
              <a:gd name="adj" fmla="val 198706"/>
            </a:avLst>
          </a:prstGeom>
          <a:solidFill>
            <a:srgbClr val="3E2513"/>
          </a:solidFill>
          <a:ln/>
        </p:spPr>
      </p:sp>
      <p:sp>
        <p:nvSpPr>
          <p:cNvPr id="8" name="Text 5"/>
          <p:cNvSpPr/>
          <p:nvPr/>
        </p:nvSpPr>
        <p:spPr>
          <a:xfrm>
            <a:off x="4479905" y="1630085"/>
            <a:ext cx="184071" cy="230029"/>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latypi Medium" pitchFamily="34" charset="0"/>
                <a:ea typeface="Platypi Medium" pitchFamily="34" charset="-122"/>
                <a:cs typeface="Platypi Medium" pitchFamily="34" charset="-120"/>
              </a:rPr>
              <a:t>1</a:t>
            </a:r>
            <a:endParaRPr lang="en-US" sz="1400" dirty="0"/>
          </a:p>
        </p:txBody>
      </p:sp>
      <p:sp>
        <p:nvSpPr>
          <p:cNvPr id="9" name="Text 6"/>
          <p:cNvSpPr/>
          <p:nvPr/>
        </p:nvSpPr>
        <p:spPr>
          <a:xfrm>
            <a:off x="713184" y="2128599"/>
            <a:ext cx="1917740" cy="239673"/>
          </a:xfrm>
          <a:prstGeom prst="rect">
            <a:avLst/>
          </a:prstGeom>
          <a:noFill/>
          <a:ln/>
        </p:spPr>
        <p:txBody>
          <a:bodyPr wrap="none" lIns="0" tIns="0" rIns="0" bIns="0" rtlCol="0" anchor="t"/>
          <a:lstStyle/>
          <a:p>
            <a:pPr algn="l" indent="0" marL="0">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Prescriptions</a:t>
            </a:r>
            <a:endParaRPr lang="en-US" sz="1500" dirty="0"/>
          </a:p>
        </p:txBody>
      </p:sp>
      <p:sp>
        <p:nvSpPr>
          <p:cNvPr id="10" name="Text 7"/>
          <p:cNvSpPr/>
          <p:nvPr/>
        </p:nvSpPr>
        <p:spPr>
          <a:xfrm>
            <a:off x="713184" y="2460308"/>
            <a:ext cx="7717631" cy="245507"/>
          </a:xfrm>
          <a:prstGeom prst="rect">
            <a:avLst/>
          </a:prstGeom>
          <a:noFill/>
          <a:ln/>
        </p:spPr>
        <p:txBody>
          <a:bodyPr wrap="none" lIns="0" tIns="0" rIns="0" bIns="0" rtlCol="0" anchor="t"/>
          <a:lstStyle/>
          <a:p>
            <a:pPr algn="l" indent="0" marL="0">
              <a:lnSpc>
                <a:spcPts val="1900"/>
              </a:lnSpc>
              <a:buNone/>
            </a:pPr>
            <a:r>
              <a:rPr lang="en-US" sz="1200" dirty="0">
                <a:solidFill>
                  <a:srgbClr val="504C49"/>
                </a:solidFill>
                <a:latin typeface="Source Serif 4" pitchFamily="34" charset="0"/>
                <a:ea typeface="Source Serif 4" pitchFamily="34" charset="-122"/>
                <a:cs typeface="Source Serif 4" pitchFamily="34" charset="-120"/>
              </a:rPr>
              <a:t>Tracks doctor's orders; links to Customer and Product entities via </a:t>
            </a:r>
            <a:pPr algn="l" indent="0" marL="0">
              <a:lnSpc>
                <a:spcPts val="1900"/>
              </a:lnSpc>
              <a:buNone/>
            </a:pPr>
            <a:r>
              <a:rPr lang="en-US" sz="1200" b="1" dirty="0">
                <a:solidFill>
                  <a:srgbClr val="504C49"/>
                </a:solidFill>
                <a:latin typeface="Source Serif 4" pitchFamily="34" charset="0"/>
                <a:ea typeface="Source Serif 4" pitchFamily="34" charset="-122"/>
                <a:cs typeface="Source Serif 4" pitchFamily="34" charset="-120"/>
              </a:rPr>
              <a:t>Prescription\_Items</a:t>
            </a:r>
            <a:pPr algn="l" indent="0" marL="0">
              <a:lnSpc>
                <a:spcPts val="1900"/>
              </a:lnSpc>
              <a:buNone/>
            </a:pPr>
            <a:r>
              <a:rPr lang="en-US" sz="1200" dirty="0">
                <a:solidFill>
                  <a:srgbClr val="504C49"/>
                </a:solidFill>
                <a:latin typeface="Source Serif 4" pitchFamily="34" charset="0"/>
                <a:ea typeface="Source Serif 4" pitchFamily="34" charset="-122"/>
                <a:cs typeface="Source Serif 4" pitchFamily="34" charset="-120"/>
              </a:rPr>
              <a:t>.</a:t>
            </a:r>
            <a:endParaRPr lang="en-US" sz="1200" dirty="0"/>
          </a:p>
        </p:txBody>
      </p:sp>
      <p:sp>
        <p:nvSpPr>
          <p:cNvPr id="11" name="Shape 8"/>
          <p:cNvSpPr/>
          <p:nvPr/>
        </p:nvSpPr>
        <p:spPr>
          <a:xfrm>
            <a:off x="536972" y="3265408"/>
            <a:ext cx="8070056" cy="1136928"/>
          </a:xfrm>
          <a:prstGeom prst="roundRect">
            <a:avLst>
              <a:gd name="adj" fmla="val 9651"/>
            </a:avLst>
          </a:prstGeom>
          <a:solidFill>
            <a:srgbClr val="FFFFFF"/>
          </a:solidFill>
          <a:ln/>
        </p:spPr>
      </p:sp>
      <p:sp>
        <p:nvSpPr>
          <p:cNvPr id="12" name="Shape 9"/>
          <p:cNvSpPr/>
          <p:nvPr/>
        </p:nvSpPr>
        <p:spPr>
          <a:xfrm>
            <a:off x="536972" y="3242548"/>
            <a:ext cx="8070056" cy="91440"/>
          </a:xfrm>
          <a:prstGeom prst="roundRect">
            <a:avLst>
              <a:gd name="adj" fmla="val 25168"/>
            </a:avLst>
          </a:prstGeom>
          <a:solidFill>
            <a:srgbClr val="3E2513"/>
          </a:solidFill>
          <a:ln/>
        </p:spPr>
      </p:sp>
      <p:sp>
        <p:nvSpPr>
          <p:cNvPr id="13" name="Shape 10"/>
          <p:cNvSpPr/>
          <p:nvPr/>
        </p:nvSpPr>
        <p:spPr>
          <a:xfrm>
            <a:off x="4341912" y="3035379"/>
            <a:ext cx="460177" cy="460177"/>
          </a:xfrm>
          <a:prstGeom prst="roundRect">
            <a:avLst>
              <a:gd name="adj" fmla="val 198706"/>
            </a:avLst>
          </a:prstGeom>
          <a:solidFill>
            <a:srgbClr val="3E2513"/>
          </a:solidFill>
          <a:ln/>
        </p:spPr>
      </p:sp>
      <p:sp>
        <p:nvSpPr>
          <p:cNvPr id="14" name="Text 11"/>
          <p:cNvSpPr/>
          <p:nvPr/>
        </p:nvSpPr>
        <p:spPr>
          <a:xfrm>
            <a:off x="4479905" y="3150394"/>
            <a:ext cx="184071" cy="230029"/>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latypi Medium" pitchFamily="34" charset="0"/>
                <a:ea typeface="Platypi Medium" pitchFamily="34" charset="-122"/>
                <a:cs typeface="Platypi Medium" pitchFamily="34" charset="-120"/>
              </a:rPr>
              <a:t>2</a:t>
            </a:r>
            <a:endParaRPr lang="en-US" sz="1400" dirty="0"/>
          </a:p>
        </p:txBody>
      </p:sp>
      <p:sp>
        <p:nvSpPr>
          <p:cNvPr id="15" name="Text 12"/>
          <p:cNvSpPr/>
          <p:nvPr/>
        </p:nvSpPr>
        <p:spPr>
          <a:xfrm>
            <a:off x="713184" y="3648908"/>
            <a:ext cx="1917740" cy="239673"/>
          </a:xfrm>
          <a:prstGeom prst="rect">
            <a:avLst/>
          </a:prstGeom>
          <a:noFill/>
          <a:ln/>
        </p:spPr>
        <p:txBody>
          <a:bodyPr wrap="none" lIns="0" tIns="0" rIns="0" bIns="0" rtlCol="0" anchor="t"/>
          <a:lstStyle/>
          <a:p>
            <a:pPr algn="l" indent="0" marL="0">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Purchase Orders</a:t>
            </a:r>
            <a:endParaRPr lang="en-US" sz="1500" dirty="0"/>
          </a:p>
        </p:txBody>
      </p:sp>
      <p:sp>
        <p:nvSpPr>
          <p:cNvPr id="16" name="Text 13"/>
          <p:cNvSpPr/>
          <p:nvPr/>
        </p:nvSpPr>
        <p:spPr>
          <a:xfrm>
            <a:off x="713184" y="3980617"/>
            <a:ext cx="7717631" cy="245507"/>
          </a:xfrm>
          <a:prstGeom prst="rect">
            <a:avLst/>
          </a:prstGeom>
          <a:noFill/>
          <a:ln/>
        </p:spPr>
        <p:txBody>
          <a:bodyPr wrap="none" lIns="0" tIns="0" rIns="0" bIns="0" rtlCol="0" anchor="t"/>
          <a:lstStyle/>
          <a:p>
            <a:pPr algn="l" indent="0" marL="0">
              <a:lnSpc>
                <a:spcPts val="1900"/>
              </a:lnSpc>
              <a:buNone/>
            </a:pPr>
            <a:r>
              <a:rPr lang="en-US" sz="1200" dirty="0">
                <a:solidFill>
                  <a:srgbClr val="504C49"/>
                </a:solidFill>
                <a:latin typeface="Source Serif 4" pitchFamily="34" charset="0"/>
                <a:ea typeface="Source Serif 4" pitchFamily="34" charset="-122"/>
                <a:cs typeface="Source Serif 4" pitchFamily="34" charset="-120"/>
              </a:rPr>
              <a:t>Manages orders placed to Suppliers; fulfilled products tracked in </a:t>
            </a:r>
            <a:pPr algn="l" indent="0" marL="0">
              <a:lnSpc>
                <a:spcPts val="1900"/>
              </a:lnSpc>
              <a:buNone/>
            </a:pPr>
            <a:r>
              <a:rPr lang="en-US" sz="1200" b="1" dirty="0">
                <a:solidFill>
                  <a:srgbClr val="504C49"/>
                </a:solidFill>
                <a:latin typeface="Source Serif 4" pitchFamily="34" charset="0"/>
                <a:ea typeface="Source Serif 4" pitchFamily="34" charset="-122"/>
                <a:cs typeface="Source Serif 4" pitchFamily="34" charset="-120"/>
              </a:rPr>
              <a:t>Purchase\_Order\_Items</a:t>
            </a:r>
            <a:pPr algn="l" indent="0" marL="0">
              <a:lnSpc>
                <a:spcPts val="1900"/>
              </a:lnSpc>
              <a:buNone/>
            </a:pPr>
            <a:r>
              <a:rPr lang="en-US" sz="1200" dirty="0">
                <a:solidFill>
                  <a:srgbClr val="504C49"/>
                </a:solidFill>
                <a:latin typeface="Source Serif 4" pitchFamily="34" charset="0"/>
                <a:ea typeface="Source Serif 4" pitchFamily="34" charset="-122"/>
                <a:cs typeface="Source Serif 4" pitchFamily="34" charset="-120"/>
              </a:rPr>
              <a:t>.</a:t>
            </a:r>
            <a:endParaRPr lang="en-US" sz="1200" dirty="0"/>
          </a:p>
        </p:txBody>
      </p:sp>
      <p:sp>
        <p:nvSpPr>
          <p:cNvPr id="17" name="Shape 14"/>
          <p:cNvSpPr/>
          <p:nvPr/>
        </p:nvSpPr>
        <p:spPr>
          <a:xfrm>
            <a:off x="536972" y="4785717"/>
            <a:ext cx="8070056" cy="1136928"/>
          </a:xfrm>
          <a:prstGeom prst="roundRect">
            <a:avLst>
              <a:gd name="adj" fmla="val 9651"/>
            </a:avLst>
          </a:prstGeom>
          <a:solidFill>
            <a:srgbClr val="FFFFFF"/>
          </a:solidFill>
          <a:ln/>
        </p:spPr>
      </p:sp>
      <p:sp>
        <p:nvSpPr>
          <p:cNvPr id="18" name="Shape 15"/>
          <p:cNvSpPr/>
          <p:nvPr/>
        </p:nvSpPr>
        <p:spPr>
          <a:xfrm>
            <a:off x="536972" y="4762857"/>
            <a:ext cx="8070056" cy="91440"/>
          </a:xfrm>
          <a:prstGeom prst="roundRect">
            <a:avLst>
              <a:gd name="adj" fmla="val 25168"/>
            </a:avLst>
          </a:prstGeom>
          <a:solidFill>
            <a:srgbClr val="3E2513"/>
          </a:solidFill>
          <a:ln/>
        </p:spPr>
      </p:sp>
      <p:sp>
        <p:nvSpPr>
          <p:cNvPr id="19" name="Shape 16"/>
          <p:cNvSpPr/>
          <p:nvPr/>
        </p:nvSpPr>
        <p:spPr>
          <a:xfrm>
            <a:off x="4341912" y="4555688"/>
            <a:ext cx="460177" cy="460177"/>
          </a:xfrm>
          <a:prstGeom prst="roundRect">
            <a:avLst>
              <a:gd name="adj" fmla="val 198706"/>
            </a:avLst>
          </a:prstGeom>
          <a:solidFill>
            <a:srgbClr val="3E2513"/>
          </a:solidFill>
          <a:ln/>
        </p:spPr>
      </p:sp>
      <p:sp>
        <p:nvSpPr>
          <p:cNvPr id="20" name="Text 17"/>
          <p:cNvSpPr/>
          <p:nvPr/>
        </p:nvSpPr>
        <p:spPr>
          <a:xfrm>
            <a:off x="4479905" y="4670703"/>
            <a:ext cx="184071" cy="230029"/>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latypi Medium" pitchFamily="34" charset="0"/>
                <a:ea typeface="Platypi Medium" pitchFamily="34" charset="-122"/>
                <a:cs typeface="Platypi Medium" pitchFamily="34" charset="-120"/>
              </a:rPr>
              <a:t>3</a:t>
            </a:r>
            <a:endParaRPr lang="en-US" sz="1400" dirty="0"/>
          </a:p>
        </p:txBody>
      </p:sp>
      <p:sp>
        <p:nvSpPr>
          <p:cNvPr id="21" name="Text 18"/>
          <p:cNvSpPr/>
          <p:nvPr/>
        </p:nvSpPr>
        <p:spPr>
          <a:xfrm>
            <a:off x="713184" y="5169218"/>
            <a:ext cx="1917740" cy="239673"/>
          </a:xfrm>
          <a:prstGeom prst="rect">
            <a:avLst/>
          </a:prstGeom>
          <a:noFill/>
          <a:ln/>
        </p:spPr>
        <p:txBody>
          <a:bodyPr wrap="none" lIns="0" tIns="0" rIns="0" bIns="0" rtlCol="0" anchor="t"/>
          <a:lstStyle/>
          <a:p>
            <a:pPr algn="l" indent="0" marL="0">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Sales Records</a:t>
            </a:r>
            <a:endParaRPr lang="en-US" sz="1500" dirty="0"/>
          </a:p>
        </p:txBody>
      </p:sp>
      <p:sp>
        <p:nvSpPr>
          <p:cNvPr id="22" name="Text 19"/>
          <p:cNvSpPr/>
          <p:nvPr/>
        </p:nvSpPr>
        <p:spPr>
          <a:xfrm>
            <a:off x="713184" y="5500926"/>
            <a:ext cx="7717631" cy="245507"/>
          </a:xfrm>
          <a:prstGeom prst="rect">
            <a:avLst/>
          </a:prstGeom>
          <a:noFill/>
          <a:ln/>
        </p:spPr>
        <p:txBody>
          <a:bodyPr wrap="none" lIns="0" tIns="0" rIns="0" bIns="0" rtlCol="0" anchor="t"/>
          <a:lstStyle/>
          <a:p>
            <a:pPr algn="l" indent="0" marL="0">
              <a:lnSpc>
                <a:spcPts val="1900"/>
              </a:lnSpc>
              <a:buNone/>
            </a:pPr>
            <a:r>
              <a:rPr lang="en-US" sz="1200" dirty="0">
                <a:solidFill>
                  <a:srgbClr val="504C49"/>
                </a:solidFill>
                <a:latin typeface="Source Serif 4" pitchFamily="34" charset="0"/>
                <a:ea typeface="Source Serif 4" pitchFamily="34" charset="-122"/>
                <a:cs typeface="Source Serif 4" pitchFamily="34" charset="-120"/>
              </a:rPr>
              <a:t>Records customer transactions; detailed fulfillment documented in </a:t>
            </a:r>
            <a:pPr algn="l" indent="0" marL="0">
              <a:lnSpc>
                <a:spcPts val="1900"/>
              </a:lnSpc>
              <a:buNone/>
            </a:pPr>
            <a:r>
              <a:rPr lang="en-US" sz="1200" b="1" dirty="0">
                <a:solidFill>
                  <a:srgbClr val="504C49"/>
                </a:solidFill>
                <a:latin typeface="Source Serif 4" pitchFamily="34" charset="0"/>
                <a:ea typeface="Source Serif 4" pitchFamily="34" charset="-122"/>
                <a:cs typeface="Source Serif 4" pitchFamily="34" charset="-120"/>
              </a:rPr>
              <a:t>Sale\_Items</a:t>
            </a:r>
            <a:pPr algn="l" indent="0" marL="0">
              <a:lnSpc>
                <a:spcPts val="1900"/>
              </a:lnSpc>
              <a:buNone/>
            </a:pPr>
            <a:r>
              <a:rPr lang="en-US" sz="1200" dirty="0">
                <a:solidFill>
                  <a:srgbClr val="504C49"/>
                </a:solidFill>
                <a:latin typeface="Source Serif 4" pitchFamily="34" charset="0"/>
                <a:ea typeface="Source Serif 4" pitchFamily="34" charset="-122"/>
                <a:cs typeface="Source Serif 4" pitchFamily="34" charset="-120"/>
              </a:rPr>
              <a:t>.</a:t>
            </a:r>
            <a:endParaRPr lang="en-US" sz="1200" dirty="0"/>
          </a:p>
        </p:txBody>
      </p:sp>
      <p:sp>
        <p:nvSpPr>
          <p:cNvPr id="23" name="Shape 20"/>
          <p:cNvSpPr/>
          <p:nvPr/>
        </p:nvSpPr>
        <p:spPr>
          <a:xfrm>
            <a:off x="536972" y="6306026"/>
            <a:ext cx="8070056" cy="1382435"/>
          </a:xfrm>
          <a:prstGeom prst="roundRect">
            <a:avLst>
              <a:gd name="adj" fmla="val 7937"/>
            </a:avLst>
          </a:prstGeom>
          <a:solidFill>
            <a:srgbClr val="FFFFFF"/>
          </a:solidFill>
          <a:ln/>
        </p:spPr>
      </p:sp>
      <p:sp>
        <p:nvSpPr>
          <p:cNvPr id="24" name="Shape 21"/>
          <p:cNvSpPr/>
          <p:nvPr/>
        </p:nvSpPr>
        <p:spPr>
          <a:xfrm>
            <a:off x="536972" y="6283166"/>
            <a:ext cx="8070056" cy="91440"/>
          </a:xfrm>
          <a:prstGeom prst="roundRect">
            <a:avLst>
              <a:gd name="adj" fmla="val 25168"/>
            </a:avLst>
          </a:prstGeom>
          <a:solidFill>
            <a:srgbClr val="3E2513"/>
          </a:solidFill>
          <a:ln/>
        </p:spPr>
      </p:sp>
      <p:sp>
        <p:nvSpPr>
          <p:cNvPr id="25" name="Shape 22"/>
          <p:cNvSpPr/>
          <p:nvPr/>
        </p:nvSpPr>
        <p:spPr>
          <a:xfrm>
            <a:off x="4341912" y="6075998"/>
            <a:ext cx="460177" cy="460177"/>
          </a:xfrm>
          <a:prstGeom prst="roundRect">
            <a:avLst>
              <a:gd name="adj" fmla="val 198706"/>
            </a:avLst>
          </a:prstGeom>
          <a:solidFill>
            <a:srgbClr val="3E2513"/>
          </a:solidFill>
          <a:ln/>
        </p:spPr>
      </p:sp>
      <p:sp>
        <p:nvSpPr>
          <p:cNvPr id="26" name="Text 23"/>
          <p:cNvSpPr/>
          <p:nvPr/>
        </p:nvSpPr>
        <p:spPr>
          <a:xfrm>
            <a:off x="4479905" y="6191012"/>
            <a:ext cx="184071" cy="230029"/>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latypi Medium" pitchFamily="34" charset="0"/>
                <a:ea typeface="Platypi Medium" pitchFamily="34" charset="-122"/>
                <a:cs typeface="Platypi Medium" pitchFamily="34" charset="-120"/>
              </a:rPr>
              <a:t>4</a:t>
            </a:r>
            <a:endParaRPr lang="en-US" sz="1400" dirty="0"/>
          </a:p>
        </p:txBody>
      </p:sp>
      <p:sp>
        <p:nvSpPr>
          <p:cNvPr id="27" name="Text 24"/>
          <p:cNvSpPr/>
          <p:nvPr/>
        </p:nvSpPr>
        <p:spPr>
          <a:xfrm>
            <a:off x="713184" y="6689527"/>
            <a:ext cx="1917740" cy="239673"/>
          </a:xfrm>
          <a:prstGeom prst="rect">
            <a:avLst/>
          </a:prstGeom>
          <a:noFill/>
          <a:ln/>
        </p:spPr>
        <p:txBody>
          <a:bodyPr wrap="none" lIns="0" tIns="0" rIns="0" bIns="0" rtlCol="0" anchor="t"/>
          <a:lstStyle/>
          <a:p>
            <a:pPr algn="l" indent="0" marL="0">
              <a:lnSpc>
                <a:spcPts val="1850"/>
              </a:lnSpc>
              <a:buNone/>
            </a:pPr>
            <a:r>
              <a:rPr lang="en-US" sz="1500" dirty="0">
                <a:solidFill>
                  <a:srgbClr val="504C49"/>
                </a:solidFill>
                <a:latin typeface="Platypi Medium" pitchFamily="34" charset="0"/>
                <a:ea typeface="Platypi Medium" pitchFamily="34" charset="-122"/>
                <a:cs typeface="Platypi Medium" pitchFamily="34" charset="-120"/>
              </a:rPr>
              <a:t>Payments</a:t>
            </a:r>
            <a:endParaRPr lang="en-US" sz="1500" dirty="0"/>
          </a:p>
        </p:txBody>
      </p:sp>
      <p:sp>
        <p:nvSpPr>
          <p:cNvPr id="28" name="Text 25"/>
          <p:cNvSpPr/>
          <p:nvPr/>
        </p:nvSpPr>
        <p:spPr>
          <a:xfrm>
            <a:off x="713184" y="7021235"/>
            <a:ext cx="7717631" cy="491014"/>
          </a:xfrm>
          <a:prstGeom prst="rect">
            <a:avLst/>
          </a:prstGeom>
          <a:noFill/>
          <a:ln/>
        </p:spPr>
        <p:txBody>
          <a:bodyPr wrap="square" lIns="0" tIns="0" rIns="0" bIns="0" rtlCol="0" anchor="t"/>
          <a:lstStyle/>
          <a:p>
            <a:pPr algn="l" indent="0" marL="0">
              <a:lnSpc>
                <a:spcPts val="1900"/>
              </a:lnSpc>
              <a:buNone/>
            </a:pPr>
            <a:r>
              <a:rPr lang="en-US" sz="1200" dirty="0">
                <a:solidFill>
                  <a:srgbClr val="504C49"/>
                </a:solidFill>
                <a:latin typeface="Source Serif 4" pitchFamily="34" charset="0"/>
                <a:ea typeface="Source Serif 4" pitchFamily="34" charset="-122"/>
                <a:cs typeface="Source Serif 4" pitchFamily="34" charset="-120"/>
              </a:rPr>
              <a:t>Manages all incoming and outgoing payment types and detailed transaction records (cash, credit, insurance).</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25560"/>
            <a:ext cx="8691563" cy="566976"/>
          </a:xfrm>
          <a:prstGeom prst="rect">
            <a:avLst/>
          </a:prstGeom>
          <a:noFill/>
          <a:ln/>
        </p:spPr>
        <p:txBody>
          <a:bodyPr wrap="non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Operational &amp; Workforce Management</a:t>
            </a:r>
            <a:endParaRPr lang="en-US" sz="3550" dirty="0"/>
          </a:p>
        </p:txBody>
      </p:sp>
      <p:sp>
        <p:nvSpPr>
          <p:cNvPr id="3" name="Text 1"/>
          <p:cNvSpPr/>
          <p:nvPr/>
        </p:nvSpPr>
        <p:spPr>
          <a:xfrm>
            <a:off x="793790" y="264616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Beyond inventory and sales, the system supports internal management of personnel and expenses.</a:t>
            </a:r>
            <a:endParaRPr lang="en-US" sz="1750" dirty="0"/>
          </a:p>
        </p:txBody>
      </p:sp>
      <p:sp>
        <p:nvSpPr>
          <p:cNvPr id="4" name="Shape 2"/>
          <p:cNvSpPr/>
          <p:nvPr/>
        </p:nvSpPr>
        <p:spPr>
          <a:xfrm>
            <a:off x="793790" y="3264218"/>
            <a:ext cx="13042821" cy="3339703"/>
          </a:xfrm>
          <a:prstGeom prst="roundRect">
            <a:avLst>
              <a:gd name="adj" fmla="val 1019"/>
            </a:avLst>
          </a:prstGeom>
          <a:solidFill>
            <a:srgbClr val="F9F7F7"/>
          </a:solidFill>
          <a:ln/>
        </p:spPr>
      </p:sp>
      <p:sp>
        <p:nvSpPr>
          <p:cNvPr id="5" name="Shape 3"/>
          <p:cNvSpPr/>
          <p:nvPr/>
        </p:nvSpPr>
        <p:spPr>
          <a:xfrm>
            <a:off x="793790" y="3264218"/>
            <a:ext cx="6521410" cy="1669852"/>
          </a:xfrm>
          <a:prstGeom prst="roundRect">
            <a:avLst>
              <a:gd name="adj" fmla="val 2038"/>
            </a:avLst>
          </a:prstGeom>
          <a:solidFill>
            <a:srgbClr val="F9F7F7"/>
          </a:solidFill>
          <a:ln/>
        </p:spPr>
      </p:sp>
      <p:sp>
        <p:nvSpPr>
          <p:cNvPr id="6" name="Text 4"/>
          <p:cNvSpPr/>
          <p:nvPr/>
        </p:nvSpPr>
        <p:spPr>
          <a:xfrm>
            <a:off x="1020604" y="34910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Employees</a:t>
            </a:r>
            <a:endParaRPr lang="en-US" sz="2200" dirty="0"/>
          </a:p>
        </p:txBody>
      </p:sp>
      <p:sp>
        <p:nvSpPr>
          <p:cNvPr id="7" name="Text 5"/>
          <p:cNvSpPr/>
          <p:nvPr/>
        </p:nvSpPr>
        <p:spPr>
          <a:xfrm>
            <a:off x="1020604" y="3981450"/>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Details on all staff roles (pharmacists, technicians, managers) and access credentials.</a:t>
            </a:r>
            <a:endParaRPr lang="en-US" sz="1750" dirty="0"/>
          </a:p>
        </p:txBody>
      </p:sp>
      <p:sp>
        <p:nvSpPr>
          <p:cNvPr id="8" name="Shape 6"/>
          <p:cNvSpPr/>
          <p:nvPr/>
        </p:nvSpPr>
        <p:spPr>
          <a:xfrm>
            <a:off x="7315200" y="3264218"/>
            <a:ext cx="6521410" cy="1669852"/>
          </a:xfrm>
          <a:prstGeom prst="rect">
            <a:avLst/>
          </a:prstGeom>
          <a:solidFill>
            <a:srgbClr val="F9F7F7"/>
          </a:solidFill>
          <a:ln/>
        </p:spPr>
      </p:sp>
      <p:sp>
        <p:nvSpPr>
          <p:cNvPr id="9" name="Shape 7"/>
          <p:cNvSpPr/>
          <p:nvPr/>
        </p:nvSpPr>
        <p:spPr>
          <a:xfrm>
            <a:off x="7315200" y="3264218"/>
            <a:ext cx="30480" cy="1669852"/>
          </a:xfrm>
          <a:prstGeom prst="roundRect">
            <a:avLst>
              <a:gd name="adj" fmla="val 111628"/>
            </a:avLst>
          </a:prstGeom>
          <a:solidFill>
            <a:srgbClr val="D8D4D4"/>
          </a:solidFill>
          <a:ln/>
        </p:spPr>
      </p:sp>
      <p:sp>
        <p:nvSpPr>
          <p:cNvPr id="10" name="Text 8"/>
          <p:cNvSpPr/>
          <p:nvPr/>
        </p:nvSpPr>
        <p:spPr>
          <a:xfrm>
            <a:off x="7882176" y="34910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Shifts &amp; Scheduling</a:t>
            </a:r>
            <a:endParaRPr lang="en-US" sz="2200" dirty="0"/>
          </a:p>
        </p:txBody>
      </p:sp>
      <p:sp>
        <p:nvSpPr>
          <p:cNvPr id="11" name="Text 9"/>
          <p:cNvSpPr/>
          <p:nvPr/>
        </p:nvSpPr>
        <p:spPr>
          <a:xfrm>
            <a:off x="7882176" y="3981450"/>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Defines shift times and links staff to schedules via the </a:t>
            </a:r>
            <a:pPr algn="l" indent="0" marL="0">
              <a:lnSpc>
                <a:spcPts val="2850"/>
              </a:lnSpc>
              <a:buNone/>
            </a:pPr>
            <a:r>
              <a:rPr lang="en-US" sz="1750" b="1" dirty="0">
                <a:solidFill>
                  <a:srgbClr val="504C49"/>
                </a:solidFill>
                <a:latin typeface="Source Serif 4" pitchFamily="34" charset="0"/>
                <a:ea typeface="Source Serif 4" pitchFamily="34" charset="-122"/>
                <a:cs typeface="Source Serif 4" pitchFamily="34" charset="-120"/>
              </a:rPr>
              <a:t>Employee\_Shifts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table for attendance tracking.</a:t>
            </a:r>
            <a:endParaRPr lang="en-US" sz="1750" dirty="0"/>
          </a:p>
        </p:txBody>
      </p:sp>
      <p:sp>
        <p:nvSpPr>
          <p:cNvPr id="12" name="Shape 10"/>
          <p:cNvSpPr/>
          <p:nvPr/>
        </p:nvSpPr>
        <p:spPr>
          <a:xfrm>
            <a:off x="7031712" y="3815596"/>
            <a:ext cx="566976" cy="566976"/>
          </a:xfrm>
          <a:prstGeom prst="roundRect">
            <a:avLst>
              <a:gd name="adj" fmla="val 6001"/>
            </a:avLst>
          </a:prstGeom>
          <a:solidFill>
            <a:srgbClr val="FFFFFF"/>
          </a:solidFill>
          <a:ln w="30480">
            <a:solidFill>
              <a:srgbClr val="D8D4D4"/>
            </a:solidFill>
            <a:prstDash val="solid"/>
          </a:ln>
        </p:spPr>
      </p:sp>
      <p:pic>
        <p:nvPicPr>
          <p:cNvPr id="13" name="Image 0" descr="preencoded.png">    </p:cNvPr>
          <p:cNvPicPr>
            <a:picLocks noChangeAspect="1"/>
          </p:cNvPicPr>
          <p:nvPr/>
        </p:nvPicPr>
        <p:blipFill>
          <a:blip r:embed="R859c3deb6cd34c7e"/>
          <a:stretch>
            <a:fillRect/>
          </a:stretch>
        </p:blipFill>
        <p:spPr>
          <a:xfrm>
            <a:off x="7173397" y="3921919"/>
            <a:ext cx="283488" cy="354330"/>
          </a:xfrm>
          <a:prstGeom prst="rect">
            <a:avLst/>
          </a:prstGeom>
        </p:spPr>
      </p:pic>
      <p:sp>
        <p:nvSpPr>
          <p:cNvPr id="14" name="Shape 11"/>
          <p:cNvSpPr/>
          <p:nvPr/>
        </p:nvSpPr>
        <p:spPr>
          <a:xfrm>
            <a:off x="793790" y="4934069"/>
            <a:ext cx="6521410" cy="1669852"/>
          </a:xfrm>
          <a:prstGeom prst="rect">
            <a:avLst/>
          </a:prstGeom>
          <a:solidFill>
            <a:srgbClr val="F9F7F7"/>
          </a:solidFill>
          <a:ln/>
        </p:spPr>
      </p:sp>
      <p:sp>
        <p:nvSpPr>
          <p:cNvPr id="15" name="Shape 12"/>
          <p:cNvSpPr/>
          <p:nvPr/>
        </p:nvSpPr>
        <p:spPr>
          <a:xfrm>
            <a:off x="793790" y="4934069"/>
            <a:ext cx="6521410" cy="30480"/>
          </a:xfrm>
          <a:prstGeom prst="roundRect">
            <a:avLst>
              <a:gd name="adj" fmla="val 111628"/>
            </a:avLst>
          </a:prstGeom>
          <a:solidFill>
            <a:srgbClr val="D8D4D4"/>
          </a:solidFill>
          <a:ln/>
        </p:spPr>
      </p:sp>
      <p:sp>
        <p:nvSpPr>
          <p:cNvPr id="16" name="Text 13"/>
          <p:cNvSpPr/>
          <p:nvPr/>
        </p:nvSpPr>
        <p:spPr>
          <a:xfrm>
            <a:off x="1020604" y="5160883"/>
            <a:ext cx="2898934"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Vendors &amp; Contracts</a:t>
            </a:r>
            <a:endParaRPr lang="en-US" sz="2200" dirty="0"/>
          </a:p>
        </p:txBody>
      </p:sp>
      <p:sp>
        <p:nvSpPr>
          <p:cNvPr id="17" name="Text 14"/>
          <p:cNvSpPr/>
          <p:nvPr/>
        </p:nvSpPr>
        <p:spPr>
          <a:xfrm>
            <a:off x="1020604" y="5651302"/>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Records external service providers (e.g., maintenance, IT) and associated service agreements.</a:t>
            </a:r>
            <a:endParaRPr lang="en-US" sz="1750" dirty="0"/>
          </a:p>
        </p:txBody>
      </p:sp>
      <p:sp>
        <p:nvSpPr>
          <p:cNvPr id="18" name="Shape 15"/>
          <p:cNvSpPr/>
          <p:nvPr/>
        </p:nvSpPr>
        <p:spPr>
          <a:xfrm>
            <a:off x="7315200" y="4934069"/>
            <a:ext cx="6521410" cy="1669852"/>
          </a:xfrm>
          <a:prstGeom prst="rect">
            <a:avLst/>
          </a:prstGeom>
          <a:solidFill>
            <a:srgbClr val="F9F7F7"/>
          </a:solidFill>
          <a:ln/>
        </p:spPr>
      </p:sp>
      <p:sp>
        <p:nvSpPr>
          <p:cNvPr id="19" name="Shape 16"/>
          <p:cNvSpPr/>
          <p:nvPr/>
        </p:nvSpPr>
        <p:spPr>
          <a:xfrm>
            <a:off x="7315200" y="4934069"/>
            <a:ext cx="30480" cy="1669852"/>
          </a:xfrm>
          <a:prstGeom prst="roundRect">
            <a:avLst>
              <a:gd name="adj" fmla="val 111628"/>
            </a:avLst>
          </a:prstGeom>
          <a:solidFill>
            <a:srgbClr val="D8D4D4"/>
          </a:solidFill>
          <a:ln/>
        </p:spPr>
      </p:sp>
      <p:sp>
        <p:nvSpPr>
          <p:cNvPr id="20" name="Shape 17"/>
          <p:cNvSpPr/>
          <p:nvPr/>
        </p:nvSpPr>
        <p:spPr>
          <a:xfrm>
            <a:off x="7315200" y="4934069"/>
            <a:ext cx="6521410" cy="30480"/>
          </a:xfrm>
          <a:prstGeom prst="roundRect">
            <a:avLst>
              <a:gd name="adj" fmla="val 111628"/>
            </a:avLst>
          </a:prstGeom>
          <a:solidFill>
            <a:srgbClr val="D8D4D4"/>
          </a:solidFill>
          <a:ln/>
        </p:spPr>
      </p:sp>
      <p:sp>
        <p:nvSpPr>
          <p:cNvPr id="21" name="Text 18"/>
          <p:cNvSpPr/>
          <p:nvPr/>
        </p:nvSpPr>
        <p:spPr>
          <a:xfrm>
            <a:off x="7882176" y="51608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Expenses</a:t>
            </a:r>
            <a:endParaRPr lang="en-US" sz="2200" dirty="0"/>
          </a:p>
        </p:txBody>
      </p:sp>
      <p:sp>
        <p:nvSpPr>
          <p:cNvPr id="22" name="Text 19"/>
          <p:cNvSpPr/>
          <p:nvPr/>
        </p:nvSpPr>
        <p:spPr>
          <a:xfrm>
            <a:off x="7882176" y="5651302"/>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Categorized tracking of operational costs (e.g., rent, utilities, salaries).</a:t>
            </a:r>
            <a:endParaRPr lang="en-US" sz="1750" dirty="0"/>
          </a:p>
        </p:txBody>
      </p:sp>
      <p:sp>
        <p:nvSpPr>
          <p:cNvPr id="23" name="Shape 20"/>
          <p:cNvSpPr/>
          <p:nvPr/>
        </p:nvSpPr>
        <p:spPr>
          <a:xfrm>
            <a:off x="7031712" y="5485448"/>
            <a:ext cx="566976" cy="566976"/>
          </a:xfrm>
          <a:prstGeom prst="roundRect">
            <a:avLst>
              <a:gd name="adj" fmla="val 6001"/>
            </a:avLst>
          </a:prstGeom>
          <a:solidFill>
            <a:srgbClr val="FFFFFF"/>
          </a:solidFill>
          <a:ln w="30480">
            <a:solidFill>
              <a:srgbClr val="D8D4D4"/>
            </a:solidFill>
            <a:prstDash val="solid"/>
          </a:ln>
        </p:spPr>
      </p:sp>
      <p:pic>
        <p:nvPicPr>
          <p:cNvPr id="24" name="Image 1" descr="preencoded.png">    </p:cNvPr>
          <p:cNvPicPr>
            <a:picLocks noChangeAspect="1"/>
          </p:cNvPicPr>
          <p:nvPr/>
        </p:nvPicPr>
        <p:blipFill>
          <a:blip r:embed="Ra412c16fa7a74ecc"/>
          <a:stretch>
            <a:fillRect/>
          </a:stretch>
        </p:blipFill>
        <p:spPr>
          <a:xfrm>
            <a:off x="7173397" y="5591770"/>
            <a:ext cx="283488" cy="3543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7113" y="660083"/>
            <a:ext cx="8702278" cy="512207"/>
          </a:xfrm>
          <a:prstGeom prst="rect">
            <a:avLst/>
          </a:prstGeom>
          <a:noFill/>
          <a:ln/>
        </p:spPr>
        <p:txBody>
          <a:bodyPr wrap="none" lIns="0" tIns="0" rIns="0" bIns="0" rtlCol="0" anchor="t"/>
          <a:lstStyle/>
          <a:p>
            <a:pPr algn="l" indent="0" marL="0">
              <a:lnSpc>
                <a:spcPts val="4000"/>
              </a:lnSpc>
              <a:buNone/>
            </a:pPr>
            <a:r>
              <a:rPr lang="en-US" sz="3200" dirty="0">
                <a:solidFill>
                  <a:srgbClr val="201B18"/>
                </a:solidFill>
                <a:latin typeface="Platypi Medium" pitchFamily="34" charset="0"/>
                <a:ea typeface="Platypi Medium" pitchFamily="34" charset="-122"/>
                <a:cs typeface="Platypi Medium" pitchFamily="34" charset="-120"/>
              </a:rPr>
              <a:t>Customer Health &amp; Insurance Management</a:t>
            </a:r>
            <a:endParaRPr lang="en-US" sz="3200" dirty="0"/>
          </a:p>
        </p:txBody>
      </p:sp>
      <p:sp>
        <p:nvSpPr>
          <p:cNvPr id="3" name="Text 1"/>
          <p:cNvSpPr/>
          <p:nvPr/>
        </p:nvSpPr>
        <p:spPr>
          <a:xfrm>
            <a:off x="717113" y="1582103"/>
            <a:ext cx="13196173" cy="327779"/>
          </a:xfrm>
          <a:prstGeom prst="rect">
            <a:avLst/>
          </a:prstGeom>
          <a:noFill/>
          <a:ln/>
        </p:spPr>
        <p:txBody>
          <a:bodyPr wrap="non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Dedicated entities ensure accurate handling of patient demographics, insurance policies, and claim processing.</a:t>
            </a:r>
            <a:endParaRPr lang="en-US" sz="1600" dirty="0"/>
          </a:p>
        </p:txBody>
      </p:sp>
      <p:pic>
        <p:nvPicPr>
          <p:cNvPr id="4" name="Image 0" descr="preencoded.png">    </p:cNvPr>
          <p:cNvPicPr>
            <a:picLocks noChangeAspect="1"/>
          </p:cNvPicPr>
          <p:nvPr/>
        </p:nvPicPr>
        <p:blipFill>
          <a:blip r:embed="R1560aa2e701d4fb2"/>
          <a:stretch>
            <a:fillRect/>
          </a:stretch>
        </p:blipFill>
        <p:spPr>
          <a:xfrm>
            <a:off x="717113" y="2370892"/>
            <a:ext cx="3608903" cy="3608903"/>
          </a:xfrm>
          <a:prstGeom prst="rect">
            <a:avLst/>
          </a:prstGeom>
        </p:spPr>
      </p:pic>
      <p:pic>
        <p:nvPicPr>
          <p:cNvPr id="5" name="Image 1" descr="preencoded.png">    </p:cNvPr>
          <p:cNvPicPr>
            <a:picLocks noChangeAspect="1"/>
          </p:cNvPicPr>
          <p:nvPr/>
        </p:nvPicPr>
        <p:blipFill>
          <a:blip r:embed="R4ce7643218c243df"/>
          <a:stretch>
            <a:fillRect/>
          </a:stretch>
        </p:blipFill>
        <p:spPr>
          <a:xfrm>
            <a:off x="4910257" y="2338745"/>
            <a:ext cx="307300" cy="384215"/>
          </a:xfrm>
          <a:prstGeom prst="rect">
            <a:avLst/>
          </a:prstGeom>
        </p:spPr>
      </p:pic>
      <p:sp>
        <p:nvSpPr>
          <p:cNvPr id="6" name="Text 2"/>
          <p:cNvSpPr/>
          <p:nvPr/>
        </p:nvSpPr>
        <p:spPr>
          <a:xfrm>
            <a:off x="5499378" y="2370892"/>
            <a:ext cx="2617946" cy="320040"/>
          </a:xfrm>
          <a:prstGeom prst="rect">
            <a:avLst/>
          </a:prstGeom>
          <a:noFill/>
          <a:ln/>
        </p:spPr>
        <p:txBody>
          <a:bodyPr wrap="none" lIns="0" tIns="0" rIns="0" bIns="0" rtlCol="0" anchor="t"/>
          <a:lstStyle/>
          <a:p>
            <a:pPr algn="l"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Customers (Patients)</a:t>
            </a:r>
            <a:endParaRPr lang="en-US" sz="2000" dirty="0"/>
          </a:p>
        </p:txBody>
      </p:sp>
      <p:sp>
        <p:nvSpPr>
          <p:cNvPr id="7" name="Text 3"/>
          <p:cNvSpPr/>
          <p:nvPr/>
        </p:nvSpPr>
        <p:spPr>
          <a:xfrm>
            <a:off x="5499378" y="2895838"/>
            <a:ext cx="8421410" cy="327779"/>
          </a:xfrm>
          <a:prstGeom prst="rect">
            <a:avLst/>
          </a:prstGeom>
          <a:noFill/>
          <a:ln/>
        </p:spPr>
        <p:txBody>
          <a:bodyPr wrap="non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Stores secure demographic data, contact info, and patient-specific identifiers.</a:t>
            </a:r>
            <a:endParaRPr lang="en-US" sz="1600" dirty="0"/>
          </a:p>
        </p:txBody>
      </p:sp>
      <p:pic>
        <p:nvPicPr>
          <p:cNvPr id="8" name="Image 2" descr="preencoded.png">    </p:cNvPr>
          <p:cNvPicPr>
            <a:picLocks noChangeAspect="1"/>
          </p:cNvPicPr>
          <p:nvPr/>
        </p:nvPicPr>
        <p:blipFill>
          <a:blip r:embed="R4ce7643218c243df"/>
          <a:stretch>
            <a:fillRect/>
          </a:stretch>
        </p:blipFill>
        <p:spPr>
          <a:xfrm>
            <a:off x="4910257" y="3601283"/>
            <a:ext cx="307300" cy="384215"/>
          </a:xfrm>
          <a:prstGeom prst="rect">
            <a:avLst/>
          </a:prstGeom>
        </p:spPr>
      </p:pic>
      <p:sp>
        <p:nvSpPr>
          <p:cNvPr id="9" name="Text 4"/>
          <p:cNvSpPr/>
          <p:nvPr/>
        </p:nvSpPr>
        <p:spPr>
          <a:xfrm>
            <a:off x="5499378" y="3633430"/>
            <a:ext cx="2561392" cy="320040"/>
          </a:xfrm>
          <a:prstGeom prst="rect">
            <a:avLst/>
          </a:prstGeom>
          <a:noFill/>
          <a:ln/>
        </p:spPr>
        <p:txBody>
          <a:bodyPr wrap="none" lIns="0" tIns="0" rIns="0" bIns="0" rtlCol="0" anchor="t"/>
          <a:lstStyle/>
          <a:p>
            <a:pPr algn="l"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Insurance Providers</a:t>
            </a:r>
            <a:endParaRPr lang="en-US" sz="2000" dirty="0"/>
          </a:p>
        </p:txBody>
      </p:sp>
      <p:sp>
        <p:nvSpPr>
          <p:cNvPr id="10" name="Text 5"/>
          <p:cNvSpPr/>
          <p:nvPr/>
        </p:nvSpPr>
        <p:spPr>
          <a:xfrm>
            <a:off x="5499378" y="4158377"/>
            <a:ext cx="8421410" cy="327779"/>
          </a:xfrm>
          <a:prstGeom prst="rect">
            <a:avLst/>
          </a:prstGeom>
          <a:noFill/>
          <a:ln/>
        </p:spPr>
        <p:txBody>
          <a:bodyPr wrap="non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Details of partner companies, policy types, and coverage rules.</a:t>
            </a:r>
            <a:endParaRPr lang="en-US" sz="1600" dirty="0"/>
          </a:p>
        </p:txBody>
      </p:sp>
      <p:pic>
        <p:nvPicPr>
          <p:cNvPr id="11" name="Image 3" descr="preencoded.png">    </p:cNvPr>
          <p:cNvPicPr>
            <a:picLocks noChangeAspect="1"/>
          </p:cNvPicPr>
          <p:nvPr/>
        </p:nvPicPr>
        <p:blipFill>
          <a:blip r:embed="R4ce7643218c243df"/>
          <a:stretch>
            <a:fillRect/>
          </a:stretch>
        </p:blipFill>
        <p:spPr>
          <a:xfrm>
            <a:off x="4910257" y="4863822"/>
            <a:ext cx="307300" cy="384215"/>
          </a:xfrm>
          <a:prstGeom prst="rect">
            <a:avLst/>
          </a:prstGeom>
        </p:spPr>
      </p:pic>
      <p:sp>
        <p:nvSpPr>
          <p:cNvPr id="12" name="Text 6"/>
          <p:cNvSpPr/>
          <p:nvPr/>
        </p:nvSpPr>
        <p:spPr>
          <a:xfrm>
            <a:off x="5499378" y="4895969"/>
            <a:ext cx="2561392" cy="320040"/>
          </a:xfrm>
          <a:prstGeom prst="rect">
            <a:avLst/>
          </a:prstGeom>
          <a:noFill/>
          <a:ln/>
        </p:spPr>
        <p:txBody>
          <a:bodyPr wrap="none" lIns="0" tIns="0" rIns="0" bIns="0" rtlCol="0" anchor="t"/>
          <a:lstStyle/>
          <a:p>
            <a:pPr algn="l"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Insurance Claims</a:t>
            </a:r>
            <a:endParaRPr lang="en-US" sz="2000" dirty="0"/>
          </a:p>
        </p:txBody>
      </p:sp>
      <p:sp>
        <p:nvSpPr>
          <p:cNvPr id="13" name="Text 7"/>
          <p:cNvSpPr/>
          <p:nvPr/>
        </p:nvSpPr>
        <p:spPr>
          <a:xfrm>
            <a:off x="5499378" y="5420916"/>
            <a:ext cx="8421410" cy="655558"/>
          </a:xfrm>
          <a:prstGeom prst="rect">
            <a:avLst/>
          </a:prstGeom>
          <a:noFill/>
          <a:ln/>
        </p:spPr>
        <p:txBody>
          <a:bodyPr wrap="squar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Tracks the status, submission dates, and reimbursement records for all processed claims.</a:t>
            </a:r>
            <a:endParaRPr lang="en-US" sz="1600" dirty="0"/>
          </a:p>
        </p:txBody>
      </p:sp>
      <p:pic>
        <p:nvPicPr>
          <p:cNvPr id="14" name="Image 4" descr="preencoded.png">    </p:cNvPr>
          <p:cNvPicPr>
            <a:picLocks noChangeAspect="1"/>
          </p:cNvPicPr>
          <p:nvPr/>
        </p:nvPicPr>
        <p:blipFill>
          <a:blip r:embed="R4ce7643218c243df"/>
          <a:stretch>
            <a:fillRect/>
          </a:stretch>
        </p:blipFill>
        <p:spPr>
          <a:xfrm>
            <a:off x="4910257" y="6454140"/>
            <a:ext cx="307300" cy="384215"/>
          </a:xfrm>
          <a:prstGeom prst="rect">
            <a:avLst/>
          </a:prstGeom>
        </p:spPr>
      </p:pic>
      <p:sp>
        <p:nvSpPr>
          <p:cNvPr id="15" name="Text 8"/>
          <p:cNvSpPr/>
          <p:nvPr/>
        </p:nvSpPr>
        <p:spPr>
          <a:xfrm>
            <a:off x="5499378" y="6486287"/>
            <a:ext cx="2972395" cy="320040"/>
          </a:xfrm>
          <a:prstGeom prst="rect">
            <a:avLst/>
          </a:prstGeom>
          <a:noFill/>
          <a:ln/>
        </p:spPr>
        <p:txBody>
          <a:bodyPr wrap="none" lIns="0" tIns="0" rIns="0" bIns="0" rtlCol="0" anchor="t"/>
          <a:lstStyle/>
          <a:p>
            <a:pPr algn="l"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Patient Medical History</a:t>
            </a:r>
            <a:endParaRPr lang="en-US" sz="2000" dirty="0"/>
          </a:p>
        </p:txBody>
      </p:sp>
      <p:sp>
        <p:nvSpPr>
          <p:cNvPr id="16" name="Text 9"/>
          <p:cNvSpPr/>
          <p:nvPr/>
        </p:nvSpPr>
        <p:spPr>
          <a:xfrm>
            <a:off x="5499378" y="7011233"/>
            <a:ext cx="8421410" cy="327779"/>
          </a:xfrm>
          <a:prstGeom prst="rect">
            <a:avLst/>
          </a:prstGeom>
          <a:noFill/>
          <a:ln/>
        </p:spPr>
        <p:txBody>
          <a:bodyPr wrap="none" lIns="0" tIns="0" rIns="0" bIns="0" rtlCol="0" anchor="t"/>
          <a:lstStyle/>
          <a:p>
            <a:pPr algn="l" indent="0" marL="0">
              <a:lnSpc>
                <a:spcPts val="2550"/>
              </a:lnSpc>
              <a:buNone/>
            </a:pPr>
            <a:r>
              <a:rPr lang="en-US" sz="1600" dirty="0">
                <a:solidFill>
                  <a:srgbClr val="504C49"/>
                </a:solidFill>
                <a:latin typeface="Source Serif 4" pitchFamily="34" charset="0"/>
                <a:ea typeface="Source Serif 4" pitchFamily="34" charset="-122"/>
                <a:cs typeface="Source Serif 4" pitchFamily="34" charset="-120"/>
              </a:rPr>
              <a:t>Records chronic conditions, allergies, and past treatments to support safe dispensing.</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7240" y="610672"/>
            <a:ext cx="5041463" cy="555188"/>
          </a:xfrm>
          <a:prstGeom prst="rect">
            <a:avLst/>
          </a:prstGeom>
          <a:noFill/>
          <a:ln/>
        </p:spPr>
        <p:txBody>
          <a:bodyPr wrap="none" lIns="0" tIns="0" rIns="0" bIns="0" rtlCol="0" anchor="t"/>
          <a:lstStyle/>
          <a:p>
            <a:pPr algn="l" indent="0" marL="0">
              <a:lnSpc>
                <a:spcPts val="4350"/>
              </a:lnSpc>
              <a:buNone/>
            </a:pPr>
            <a:r>
              <a:rPr lang="en-US" sz="3450" dirty="0">
                <a:solidFill>
                  <a:srgbClr val="201B18"/>
                </a:solidFill>
                <a:latin typeface="Platypi Medium" pitchFamily="34" charset="0"/>
                <a:ea typeface="Platypi Medium" pitchFamily="34" charset="-122"/>
                <a:cs typeface="Platypi Medium" pitchFamily="34" charset="-120"/>
              </a:rPr>
              <a:t>Key Data Relationships</a:t>
            </a:r>
            <a:endParaRPr lang="en-US" sz="3450" dirty="0"/>
          </a:p>
        </p:txBody>
      </p:sp>
      <p:sp>
        <p:nvSpPr>
          <p:cNvPr id="3" name="Text 1"/>
          <p:cNvSpPr/>
          <p:nvPr/>
        </p:nvSpPr>
        <p:spPr>
          <a:xfrm>
            <a:off x="777240" y="1609963"/>
            <a:ext cx="13075920" cy="355283"/>
          </a:xfrm>
          <a:prstGeom prst="rect">
            <a:avLst/>
          </a:prstGeom>
          <a:noFill/>
          <a:ln/>
        </p:spPr>
        <p:txBody>
          <a:bodyPr wrap="non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Relational integrity is paramount. These examples illustrate the established connections between core entities.</a:t>
            </a:r>
            <a:endParaRPr lang="en-US" sz="1700" dirty="0"/>
          </a:p>
        </p:txBody>
      </p:sp>
      <p:pic>
        <p:nvPicPr>
          <p:cNvPr id="4" name="Image 0" descr="preencoded.png">    </p:cNvPr>
          <p:cNvPicPr>
            <a:picLocks noChangeAspect="1"/>
          </p:cNvPicPr>
          <p:nvPr/>
        </p:nvPicPr>
        <p:blipFill>
          <a:blip r:embed="R4d4657c9de3d4e3b"/>
          <a:stretch>
            <a:fillRect/>
          </a:stretch>
        </p:blipFill>
        <p:spPr>
          <a:xfrm>
            <a:off x="777240" y="2215039"/>
            <a:ext cx="1110377" cy="1332548"/>
          </a:xfrm>
          <a:prstGeom prst="rect">
            <a:avLst/>
          </a:prstGeom>
        </p:spPr>
      </p:pic>
      <p:sp>
        <p:nvSpPr>
          <p:cNvPr id="5" name="Text 2"/>
          <p:cNvSpPr/>
          <p:nvPr/>
        </p:nvSpPr>
        <p:spPr>
          <a:xfrm>
            <a:off x="2109668" y="2437090"/>
            <a:ext cx="4876919" cy="347067"/>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One-to-Many: Suppliers to Products</a:t>
            </a:r>
            <a:endParaRPr lang="en-US" sz="2150" dirty="0"/>
          </a:p>
        </p:txBody>
      </p:sp>
      <p:sp>
        <p:nvSpPr>
          <p:cNvPr id="6" name="Text 3"/>
          <p:cNvSpPr/>
          <p:nvPr/>
        </p:nvSpPr>
        <p:spPr>
          <a:xfrm>
            <a:off x="2109668" y="2917388"/>
            <a:ext cx="11743492" cy="355283"/>
          </a:xfrm>
          <a:prstGeom prst="rect">
            <a:avLst/>
          </a:prstGeom>
          <a:noFill/>
          <a:ln/>
        </p:spPr>
        <p:txBody>
          <a:bodyPr wrap="non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A single Supplier can provide multiple Products, but a Product is primarily sourced from one main Supplier.</a:t>
            </a:r>
            <a:endParaRPr lang="en-US" sz="1700" dirty="0"/>
          </a:p>
        </p:txBody>
      </p:sp>
      <p:pic>
        <p:nvPicPr>
          <p:cNvPr id="7" name="Image 1" descr="preencoded.png">    </p:cNvPr>
          <p:cNvPicPr>
            <a:picLocks noChangeAspect="1"/>
          </p:cNvPicPr>
          <p:nvPr/>
        </p:nvPicPr>
        <p:blipFill>
          <a:blip r:embed="R6af0fd0647834091"/>
          <a:stretch>
            <a:fillRect/>
          </a:stretch>
        </p:blipFill>
        <p:spPr>
          <a:xfrm>
            <a:off x="777240" y="3547586"/>
            <a:ext cx="1110377" cy="1332548"/>
          </a:xfrm>
          <a:prstGeom prst="rect">
            <a:avLst/>
          </a:prstGeom>
        </p:spPr>
      </p:pic>
      <p:sp>
        <p:nvSpPr>
          <p:cNvPr id="8" name="Text 4"/>
          <p:cNvSpPr/>
          <p:nvPr/>
        </p:nvSpPr>
        <p:spPr>
          <a:xfrm>
            <a:off x="2109668" y="3769638"/>
            <a:ext cx="2989659" cy="347067"/>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Chained One-to-Many</a:t>
            </a:r>
            <a:endParaRPr lang="en-US" sz="2150" dirty="0"/>
          </a:p>
        </p:txBody>
      </p:sp>
      <p:sp>
        <p:nvSpPr>
          <p:cNvPr id="9" name="Text 5"/>
          <p:cNvSpPr/>
          <p:nvPr/>
        </p:nvSpPr>
        <p:spPr>
          <a:xfrm>
            <a:off x="2109668" y="4249936"/>
            <a:ext cx="11743492" cy="355283"/>
          </a:xfrm>
          <a:prstGeom prst="rect">
            <a:avLst/>
          </a:prstGeom>
          <a:noFill/>
          <a:ln/>
        </p:spPr>
        <p:txBody>
          <a:bodyPr wrap="non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A Customer can have many Prescriptions, and each Prescription contains multiple </a:t>
            </a:r>
            <a:pPr algn="l" indent="0" marL="0">
              <a:lnSpc>
                <a:spcPts val="2750"/>
              </a:lnSpc>
              <a:buNone/>
            </a:pPr>
            <a:r>
              <a:rPr lang="en-US" sz="1700" b="1" dirty="0">
                <a:solidFill>
                  <a:srgbClr val="504C49"/>
                </a:solidFill>
                <a:latin typeface="Source Serif 4" pitchFamily="34" charset="0"/>
                <a:ea typeface="Source Serif 4" pitchFamily="34" charset="-122"/>
                <a:cs typeface="Source Serif 4" pitchFamily="34" charset="-120"/>
              </a:rPr>
              <a:t>Prescription\_Items</a:t>
            </a:r>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a:t>
            </a:r>
            <a:endParaRPr lang="en-US" sz="1700" dirty="0"/>
          </a:p>
        </p:txBody>
      </p:sp>
      <p:pic>
        <p:nvPicPr>
          <p:cNvPr id="10" name="Image 2" descr="preencoded.png">    </p:cNvPr>
          <p:cNvPicPr>
            <a:picLocks noChangeAspect="1"/>
          </p:cNvPicPr>
          <p:nvPr/>
        </p:nvPicPr>
        <p:blipFill>
          <a:blip r:embed="Rd89e70e8b3994586"/>
          <a:stretch>
            <a:fillRect/>
          </a:stretch>
        </p:blipFill>
        <p:spPr>
          <a:xfrm>
            <a:off x="777240" y="4880134"/>
            <a:ext cx="1110377" cy="1634966"/>
          </a:xfrm>
          <a:prstGeom prst="rect">
            <a:avLst/>
          </a:prstGeom>
        </p:spPr>
      </p:pic>
      <p:sp>
        <p:nvSpPr>
          <p:cNvPr id="11" name="Text 6"/>
          <p:cNvSpPr/>
          <p:nvPr/>
        </p:nvSpPr>
        <p:spPr>
          <a:xfrm>
            <a:off x="2109668" y="5102185"/>
            <a:ext cx="4679275" cy="347067"/>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Many-to-Many: Products &amp; Orders</a:t>
            </a:r>
            <a:endParaRPr lang="en-US" sz="2150" dirty="0"/>
          </a:p>
        </p:txBody>
      </p:sp>
      <p:sp>
        <p:nvSpPr>
          <p:cNvPr id="12" name="Text 7"/>
          <p:cNvSpPr/>
          <p:nvPr/>
        </p:nvSpPr>
        <p:spPr>
          <a:xfrm>
            <a:off x="2109668" y="5582483"/>
            <a:ext cx="11743492" cy="710565"/>
          </a:xfrm>
          <a:prstGeom prst="rect">
            <a:avLst/>
          </a:prstGeom>
          <a:noFill/>
          <a:ln/>
        </p:spPr>
        <p:txBody>
          <a:bodyPr wrap="square" lIns="0" tIns="0" rIns="0" bIns="0" rtlCol="0" anchor="t"/>
          <a:lstStyle/>
          <a:p>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A Product can appear on multiple Purchase Orders, and an Order contains multiple Products (resolved by the </a:t>
            </a:r>
            <a:pPr algn="l" indent="0" marL="0">
              <a:lnSpc>
                <a:spcPts val="2750"/>
              </a:lnSpc>
              <a:buNone/>
            </a:pPr>
            <a:r>
              <a:rPr lang="en-US" sz="1700" b="1" dirty="0">
                <a:solidFill>
                  <a:srgbClr val="504C49"/>
                </a:solidFill>
                <a:latin typeface="Source Serif 4" pitchFamily="34" charset="0"/>
                <a:ea typeface="Source Serif 4" pitchFamily="34" charset="-122"/>
                <a:cs typeface="Source Serif 4" pitchFamily="34" charset="-120"/>
              </a:rPr>
              <a:t>Purchase\_Order\_Items</a:t>
            </a:r>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 linking table).</a:t>
            </a:r>
            <a:endParaRPr lang="en-US" sz="1700" dirty="0"/>
          </a:p>
        </p:txBody>
      </p:sp>
      <p:sp>
        <p:nvSpPr>
          <p:cNvPr id="13" name="Text 8"/>
          <p:cNvSpPr/>
          <p:nvPr/>
        </p:nvSpPr>
        <p:spPr>
          <a:xfrm>
            <a:off x="1110377" y="7014686"/>
            <a:ext cx="12742783" cy="355283"/>
          </a:xfrm>
          <a:prstGeom prst="rect">
            <a:avLst/>
          </a:prstGeom>
          <a:noFill/>
          <a:ln/>
        </p:spPr>
        <p:txBody>
          <a:bodyPr wrap="none" lIns="0" tIns="0" rIns="0" bIns="0" rtlCol="0" anchor="t"/>
          <a:lstStyle/>
          <a:p>
            <a:pPr algn="l" indent="0" marL="0">
              <a:lnSpc>
                <a:spcPts val="2750"/>
              </a:lnSpc>
              <a:buNone/>
            </a:pPr>
            <a:r>
              <a:rPr lang="en-US" sz="1700" b="1" dirty="0">
                <a:solidFill>
                  <a:srgbClr val="504C49"/>
                </a:solidFill>
                <a:latin typeface="Source Serif 4" pitchFamily="34" charset="0"/>
                <a:ea typeface="Source Serif 4" pitchFamily="34" charset="-122"/>
                <a:cs typeface="Source Serif 4" pitchFamily="34" charset="-120"/>
              </a:rPr>
              <a:t>Enforcement:</a:t>
            </a:r>
            <a:pPr algn="l" indent="0" marL="0">
              <a:lnSpc>
                <a:spcPts val="2750"/>
              </a:lnSpc>
              <a:buNone/>
            </a:pPr>
            <a:r>
              <a:rPr lang="en-US" sz="1700" dirty="0">
                <a:solidFill>
                  <a:srgbClr val="504C49"/>
                </a:solidFill>
                <a:latin typeface="Source Serif 4" pitchFamily="34" charset="0"/>
                <a:ea typeface="Source Serif 4" pitchFamily="34" charset="-122"/>
                <a:cs typeface="Source Serif 4" pitchFamily="34" charset="-120"/>
              </a:rPr>
              <a:t> All relationships rely on mandatory Foreign Key constraints to maintain data consistency.</a:t>
            </a:r>
            <a:endParaRPr lang="en-US" sz="1700" dirty="0"/>
          </a:p>
        </p:txBody>
      </p:sp>
      <p:sp>
        <p:nvSpPr>
          <p:cNvPr id="14" name="Shape 9"/>
          <p:cNvSpPr/>
          <p:nvPr/>
        </p:nvSpPr>
        <p:spPr>
          <a:xfrm>
            <a:off x="777240" y="6764893"/>
            <a:ext cx="30480" cy="854869"/>
          </a:xfrm>
          <a:prstGeom prst="rect">
            <a:avLst/>
          </a:prstGeom>
          <a:solidFill>
            <a:srgbClr val="3E2513"/>
          </a:solidFill>
          <a:ln/>
        </p:spPr>
      </p:sp>
    </p:spTree>
  </p:cSld>
  <p:clrMapOvr>
    <a:masterClrMapping/>
  </p:clrMapOvr>
</p:sld>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
  <dc:subject/>
  <dc:creator/>
  <lastModifiedBy/>
  <revision>1</revision>
  <dcterms:created xsi:type="dcterms:W3CDTF">2025-10-07T14:26:49.0000000Z</dcterms:created>
  <dcterms:modified xsi:type="dcterms:W3CDTF">2025-10-07T15:16:09.3040000Z</dcterms:modified>
</coreProperties>
</file>